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7" r:id="rId2"/>
    <p:sldMasterId id="2147483661" r:id="rId3"/>
  </p:sldMasterIdLst>
  <p:notesMasterIdLst>
    <p:notesMasterId r:id="rId74"/>
  </p:notesMasterIdLst>
  <p:sldIdLst>
    <p:sldId id="263" r:id="rId4"/>
    <p:sldId id="313" r:id="rId5"/>
    <p:sldId id="404" r:id="rId6"/>
    <p:sldId id="262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56" r:id="rId26"/>
    <p:sldId id="463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47" r:id="rId35"/>
    <p:sldId id="457" r:id="rId36"/>
    <p:sldId id="459" r:id="rId37"/>
    <p:sldId id="460" r:id="rId38"/>
    <p:sldId id="461" r:id="rId39"/>
    <p:sldId id="462" r:id="rId40"/>
    <p:sldId id="458" r:id="rId41"/>
    <p:sldId id="464" r:id="rId42"/>
    <p:sldId id="465" r:id="rId43"/>
    <p:sldId id="466" r:id="rId44"/>
    <p:sldId id="448" r:id="rId45"/>
    <p:sldId id="425" r:id="rId46"/>
    <p:sldId id="433" r:id="rId47"/>
    <p:sldId id="469" r:id="rId48"/>
    <p:sldId id="424" r:id="rId49"/>
    <p:sldId id="445" r:id="rId50"/>
    <p:sldId id="470" r:id="rId51"/>
    <p:sldId id="478" r:id="rId52"/>
    <p:sldId id="467" r:id="rId53"/>
    <p:sldId id="471" r:id="rId54"/>
    <p:sldId id="434" r:id="rId55"/>
    <p:sldId id="468" r:id="rId56"/>
    <p:sldId id="435" r:id="rId57"/>
    <p:sldId id="436" r:id="rId58"/>
    <p:sldId id="472" r:id="rId59"/>
    <p:sldId id="437" r:id="rId60"/>
    <p:sldId id="438" r:id="rId61"/>
    <p:sldId id="473" r:id="rId62"/>
    <p:sldId id="439" r:id="rId63"/>
    <p:sldId id="440" r:id="rId64"/>
    <p:sldId id="441" r:id="rId65"/>
    <p:sldId id="474" r:id="rId66"/>
    <p:sldId id="442" r:id="rId67"/>
    <p:sldId id="443" r:id="rId68"/>
    <p:sldId id="479" r:id="rId69"/>
    <p:sldId id="444" r:id="rId70"/>
    <p:sldId id="475" r:id="rId71"/>
    <p:sldId id="477" r:id="rId72"/>
    <p:sldId id="476" r:id="rId73"/>
  </p:sldIdLst>
  <p:sldSz cx="9144000" cy="6858000" type="screen4x3"/>
  <p:notesSz cx="6781800" cy="99202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6252" autoAdjust="0"/>
  </p:normalViewPr>
  <p:slideViewPr>
    <p:cSldViewPr>
      <p:cViewPr varScale="1">
        <p:scale>
          <a:sx n="128" d="100"/>
          <a:sy n="128" d="100"/>
        </p:scale>
        <p:origin x="10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28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8005-550D-498C-AE8C-689A29112B82}" type="datetimeFigureOut">
              <a:rPr lang="en-GB" smtClean="0"/>
              <a:pPr/>
              <a:t>26/02/2018</a:t>
            </a:fld>
            <a:endParaRPr lang="en-GB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77863" y="4711700"/>
            <a:ext cx="5426075" cy="446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GB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41750" y="942181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9E15-9F02-47A0-B449-FDCA118929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7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9E15-9F02-47A0-B449-FDCA118929BB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4ED80F-FFC2-4A43-86BC-E3E44965F12B}" type="slidenum">
              <a:rPr lang="en-GB">
                <a:latin typeface="Arial" charset="0"/>
              </a:rPr>
              <a:pPr/>
              <a:t>55</a:t>
            </a:fld>
            <a:endParaRPr lang="en-GB">
              <a:latin typeface="Arial" charset="0"/>
            </a:endParaRPr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FA27C3-9749-4078-927A-C7CA2FF37A40}" type="slidenum">
              <a:rPr lang="en-GB" sz="1200">
                <a:latin typeface="Arial" charset="0"/>
              </a:rPr>
              <a:pPr algn="r"/>
              <a:t>55</a:t>
            </a:fld>
            <a:endParaRPr lang="en-GB" sz="1200">
              <a:latin typeface="Arial" charset="0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2591B6-7C47-421B-9FAF-1A8D78A57DD6}" type="slidenum">
              <a:rPr lang="en-GB">
                <a:latin typeface="Arial" charset="0"/>
              </a:rPr>
              <a:pPr/>
              <a:t>56</a:t>
            </a:fld>
            <a:endParaRPr lang="en-GB">
              <a:latin typeface="Arial" charset="0"/>
            </a:endParaRPr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3203C2-9FA5-408A-8EDD-5EF5A0F5A167}" type="slidenum">
              <a:rPr lang="en-GB" sz="1200">
                <a:latin typeface="Arial" charset="0"/>
              </a:rPr>
              <a:pPr algn="r"/>
              <a:t>56</a:t>
            </a:fld>
            <a:endParaRPr lang="en-GB" sz="1200">
              <a:latin typeface="Arial" charset="0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363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D7AE0B-09C1-49C8-B6D5-32082A71504B}" type="slidenum">
              <a:rPr lang="en-GB">
                <a:latin typeface="Arial" charset="0"/>
              </a:rPr>
              <a:pPr/>
              <a:t>57</a:t>
            </a:fld>
            <a:endParaRPr lang="en-GB">
              <a:latin typeface="Arial" charset="0"/>
            </a:endParaRP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F8C1D0D-DD4A-4B1F-BF5D-A351C26FF46E}" type="slidenum">
              <a:rPr lang="en-GB" sz="1200">
                <a:latin typeface="Arial" charset="0"/>
              </a:rPr>
              <a:pPr algn="r"/>
              <a:t>57</a:t>
            </a:fld>
            <a:endParaRPr lang="en-GB" sz="1200">
              <a:latin typeface="Arial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9A18F-53BB-4561-8ED3-3D134B5CDBEE}" type="slidenum">
              <a:rPr lang="en-GB">
                <a:latin typeface="Arial" charset="0"/>
              </a:rPr>
              <a:pPr/>
              <a:t>58</a:t>
            </a:fld>
            <a:endParaRPr lang="en-GB">
              <a:latin typeface="Arial" charset="0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815FE8-2028-49C2-A6B1-CE6176B7EFB5}" type="slidenum">
              <a:rPr lang="en-GB" sz="1200">
                <a:latin typeface="Arial" charset="0"/>
              </a:rPr>
              <a:pPr algn="r"/>
              <a:t>58</a:t>
            </a:fld>
            <a:endParaRPr lang="en-GB" sz="1200">
              <a:latin typeface="Arial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9A18F-53BB-4561-8ED3-3D134B5CDBEE}" type="slidenum">
              <a:rPr lang="en-GB">
                <a:latin typeface="Arial" charset="0"/>
              </a:rPr>
              <a:pPr/>
              <a:t>59</a:t>
            </a:fld>
            <a:endParaRPr lang="en-GB">
              <a:latin typeface="Arial" charset="0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815FE8-2028-49C2-A6B1-CE6176B7EFB5}" type="slidenum">
              <a:rPr lang="en-GB" sz="1200">
                <a:latin typeface="Arial" charset="0"/>
              </a:rPr>
              <a:pPr algn="r"/>
              <a:t>59</a:t>
            </a:fld>
            <a:endParaRPr lang="en-GB" sz="1200">
              <a:latin typeface="Arial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700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FF4DDB-4407-43C9-B830-4DC458740BF3}" type="slidenum">
              <a:rPr lang="en-GB">
                <a:latin typeface="Arial" charset="0"/>
              </a:rPr>
              <a:pPr/>
              <a:t>60</a:t>
            </a:fld>
            <a:endParaRPr lang="en-GB">
              <a:latin typeface="Arial" charset="0"/>
            </a:endParaRPr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6D887DC-ACBC-46E9-BC89-97C98A0AC09F}" type="slidenum">
              <a:rPr lang="en-GB" sz="1200">
                <a:latin typeface="Arial" charset="0"/>
              </a:rPr>
              <a:pPr algn="r"/>
              <a:t>60</a:t>
            </a:fld>
            <a:endParaRPr lang="en-GB" sz="1200">
              <a:latin typeface="Arial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457A1E9-E826-4215-A221-03F5BB7DB237}" type="slidenum">
              <a:rPr lang="en-GB">
                <a:latin typeface="Arial" charset="0"/>
              </a:rPr>
              <a:pPr/>
              <a:t>61</a:t>
            </a:fld>
            <a:endParaRPr lang="en-GB">
              <a:latin typeface="Arial" charset="0"/>
            </a:endParaRPr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E9FE0E1-3587-4666-97E8-83326358A426}" type="slidenum">
              <a:rPr lang="en-GB" sz="1200">
                <a:latin typeface="Arial" charset="0"/>
              </a:rPr>
              <a:pPr algn="r"/>
              <a:t>61</a:t>
            </a:fld>
            <a:endParaRPr lang="en-GB" sz="1200">
              <a:latin typeface="Arial" charset="0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689B3-EAFC-410D-842D-34FA13324796}" type="slidenum">
              <a:rPr lang="en-GB">
                <a:latin typeface="Arial" charset="0"/>
              </a:rPr>
              <a:pPr/>
              <a:t>62</a:t>
            </a:fld>
            <a:endParaRPr lang="en-GB">
              <a:latin typeface="Arial" charset="0"/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E5F6F96-6085-4ADC-A54C-58B5E3498902}" type="slidenum">
              <a:rPr lang="en-GB" sz="1200">
                <a:latin typeface="Arial" charset="0"/>
              </a:rPr>
              <a:pPr algn="r"/>
              <a:t>62</a:t>
            </a:fld>
            <a:endParaRPr lang="en-GB" sz="1200">
              <a:latin typeface="Arial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9A18F-53BB-4561-8ED3-3D134B5CDBEE}" type="slidenum">
              <a:rPr lang="en-GB">
                <a:latin typeface="Arial" charset="0"/>
              </a:rPr>
              <a:pPr/>
              <a:t>63</a:t>
            </a:fld>
            <a:endParaRPr lang="en-GB">
              <a:latin typeface="Arial" charset="0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815FE8-2028-49C2-A6B1-CE6176B7EFB5}" type="slidenum">
              <a:rPr lang="en-GB" sz="1200">
                <a:latin typeface="Arial" charset="0"/>
              </a:rPr>
              <a:pPr algn="r"/>
              <a:t>63</a:t>
            </a:fld>
            <a:endParaRPr lang="en-GB" sz="1200">
              <a:latin typeface="Arial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784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794B2E-4D99-4CD5-8DDB-DD46B0410BB3}" type="slidenum">
              <a:rPr lang="en-GB">
                <a:latin typeface="Arial" charset="0"/>
              </a:rPr>
              <a:pPr/>
              <a:t>64</a:t>
            </a:fld>
            <a:endParaRPr lang="en-GB">
              <a:latin typeface="Arial" charset="0"/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2452F2C-C69F-4E86-B4C6-8B9009744C9F}" type="slidenum">
              <a:rPr lang="en-GB" sz="1200">
                <a:latin typeface="Arial" charset="0"/>
              </a:rPr>
              <a:pPr algn="r"/>
              <a:t>64</a:t>
            </a:fld>
            <a:endParaRPr lang="en-GB" sz="1200">
              <a:latin typeface="Arial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9E15-9F02-47A0-B449-FDCA118929BB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1695F9-6893-4B28-AE64-D65F956E29B0}" type="slidenum">
              <a:rPr lang="en-GB">
                <a:latin typeface="Arial" charset="0"/>
              </a:rPr>
              <a:pPr/>
              <a:t>65</a:t>
            </a:fld>
            <a:endParaRPr lang="en-GB">
              <a:latin typeface="Arial" charset="0"/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A8CD651-FDDE-4DF5-8860-F93EBB8919BE}" type="slidenum">
              <a:rPr lang="en-GB" sz="1200">
                <a:latin typeface="Arial" charset="0"/>
              </a:rPr>
              <a:pPr algn="r"/>
              <a:t>65</a:t>
            </a:fld>
            <a:endParaRPr lang="en-GB" sz="1200">
              <a:latin typeface="Arial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9A18F-53BB-4561-8ED3-3D134B5CDBEE}" type="slidenum">
              <a:rPr lang="en-GB">
                <a:latin typeface="Arial" charset="0"/>
              </a:rPr>
              <a:pPr/>
              <a:t>66</a:t>
            </a:fld>
            <a:endParaRPr lang="en-GB">
              <a:latin typeface="Arial" charset="0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815FE8-2028-49C2-A6B1-CE6176B7EFB5}" type="slidenum">
              <a:rPr lang="en-GB" sz="1200">
                <a:latin typeface="Arial" charset="0"/>
              </a:rPr>
              <a:pPr algn="r"/>
              <a:t>66</a:t>
            </a:fld>
            <a:endParaRPr lang="en-GB" sz="1200">
              <a:latin typeface="Arial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1216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FAE63B-2521-4339-8896-07A4E2F89DA6}" type="slidenum">
              <a:rPr lang="en-GB">
                <a:latin typeface="Arial" charset="0"/>
              </a:rPr>
              <a:pPr/>
              <a:t>67</a:t>
            </a:fld>
            <a:endParaRPr lang="en-GB">
              <a:latin typeface="Arial" charset="0"/>
            </a:endParaRPr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F95BFC3-7DDC-4A4B-B964-2232738D14D1}" type="slidenum">
              <a:rPr lang="en-GB" sz="1200">
                <a:latin typeface="Arial" charset="0"/>
              </a:rPr>
              <a:pPr algn="r"/>
              <a:t>67</a:t>
            </a:fld>
            <a:endParaRPr lang="en-GB" sz="1200">
              <a:latin typeface="Arial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1695F9-6893-4B28-AE64-D65F956E29B0}" type="slidenum">
              <a:rPr lang="en-GB">
                <a:latin typeface="Arial" charset="0"/>
              </a:rPr>
              <a:pPr/>
              <a:t>68</a:t>
            </a:fld>
            <a:endParaRPr lang="en-GB">
              <a:latin typeface="Arial" charset="0"/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A8CD651-FDDE-4DF5-8860-F93EBB8919BE}" type="slidenum">
              <a:rPr lang="en-GB" sz="1200">
                <a:latin typeface="Arial" charset="0"/>
              </a:rPr>
              <a:pPr algn="r"/>
              <a:t>68</a:t>
            </a:fld>
            <a:endParaRPr lang="en-GB" sz="1200">
              <a:latin typeface="Arial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082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9A18F-53BB-4561-8ED3-3D134B5CDBEE}" type="slidenum">
              <a:rPr lang="en-GB">
                <a:latin typeface="Arial" charset="0"/>
              </a:rPr>
              <a:pPr/>
              <a:t>69</a:t>
            </a:fld>
            <a:endParaRPr lang="en-GB">
              <a:latin typeface="Arial" charset="0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815FE8-2028-49C2-A6B1-CE6176B7EFB5}" type="slidenum">
              <a:rPr lang="en-GB" sz="1200">
                <a:latin typeface="Arial" charset="0"/>
              </a:rPr>
              <a:pPr algn="r"/>
              <a:t>69</a:t>
            </a:fld>
            <a:endParaRPr lang="en-GB" sz="1200">
              <a:latin typeface="Arial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99946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FAE63B-2521-4339-8896-07A4E2F89DA6}" type="slidenum">
              <a:rPr lang="en-GB">
                <a:latin typeface="Arial" charset="0"/>
              </a:rPr>
              <a:pPr/>
              <a:t>70</a:t>
            </a:fld>
            <a:endParaRPr lang="en-GB">
              <a:latin typeface="Arial" charset="0"/>
            </a:endParaRPr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F95BFC3-7DDC-4A4B-B964-2232738D14D1}" type="slidenum">
              <a:rPr lang="en-GB" sz="1200">
                <a:latin typeface="Arial" charset="0"/>
              </a:rPr>
              <a:pPr algn="r"/>
              <a:t>70</a:t>
            </a:fld>
            <a:endParaRPr lang="en-GB" sz="1200">
              <a:latin typeface="Arial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494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181616-2F3F-4EDE-9934-81DBC1DE336C}" type="slidenum">
              <a:rPr lang="en-GB">
                <a:latin typeface="Arial" charset="0"/>
              </a:rPr>
              <a:pPr/>
              <a:t>43</a:t>
            </a:fld>
            <a:endParaRPr lang="en-GB"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D15BF1-1217-4280-A840-1D12DA4BDB10}" type="slidenum">
              <a:rPr lang="en-GB" sz="1200">
                <a:latin typeface="Arial" charset="0"/>
              </a:rPr>
              <a:pPr algn="r"/>
              <a:t>43</a:t>
            </a:fld>
            <a:endParaRPr lang="en-GB" sz="1200"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566FF5-525D-4544-9E04-FE2D99C65096}" type="slidenum">
              <a:rPr lang="en-GB">
                <a:latin typeface="Arial" charset="0"/>
              </a:rPr>
              <a:pPr/>
              <a:t>44</a:t>
            </a:fld>
            <a:endParaRPr lang="en-GB">
              <a:latin typeface="Arial" charset="0"/>
            </a:endParaRPr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E22420-6088-4BD1-B6C6-A9CE25FFF61D}" type="slidenum">
              <a:rPr lang="en-GB" sz="1200">
                <a:latin typeface="Arial" charset="0"/>
              </a:rPr>
              <a:pPr algn="r"/>
              <a:t>44</a:t>
            </a:fld>
            <a:endParaRPr lang="en-GB" sz="1200">
              <a:latin typeface="Arial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566FF5-525D-4544-9E04-FE2D99C65096}" type="slidenum">
              <a:rPr lang="en-GB">
                <a:latin typeface="Arial" charset="0"/>
              </a:rPr>
              <a:pPr/>
              <a:t>45</a:t>
            </a:fld>
            <a:endParaRPr lang="en-GB">
              <a:latin typeface="Arial" charset="0"/>
            </a:endParaRPr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E22420-6088-4BD1-B6C6-A9CE25FFF61D}" type="slidenum">
              <a:rPr lang="en-GB" sz="1200">
                <a:latin typeface="Arial" charset="0"/>
              </a:rPr>
              <a:pPr algn="r"/>
              <a:t>45</a:t>
            </a:fld>
            <a:endParaRPr lang="en-GB" sz="1200">
              <a:latin typeface="Arial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987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C782BD-2FB9-43B5-A8E7-CAD8B61DAB1B}" type="slidenum">
              <a:rPr lang="en-GB">
                <a:latin typeface="Arial" charset="0"/>
              </a:rPr>
              <a:pPr/>
              <a:t>47</a:t>
            </a:fld>
            <a:endParaRPr lang="en-GB">
              <a:latin typeface="Arial" charset="0"/>
            </a:endParaRPr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5ED8285-C79B-4059-8033-3AFC0506929D}" type="slidenum">
              <a:rPr lang="en-GB" sz="1200">
                <a:latin typeface="Arial" charset="0"/>
              </a:rPr>
              <a:pPr algn="r"/>
              <a:t>47</a:t>
            </a:fld>
            <a:endParaRPr lang="en-GB" sz="1200">
              <a:latin typeface="Arial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2591B6-7C47-421B-9FAF-1A8D78A57DD6}" type="slidenum">
              <a:rPr lang="en-GB">
                <a:latin typeface="Arial" charset="0"/>
              </a:rPr>
              <a:pPr/>
              <a:t>52</a:t>
            </a:fld>
            <a:endParaRPr lang="en-GB">
              <a:latin typeface="Arial" charset="0"/>
            </a:endParaRPr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3203C2-9FA5-408A-8EDD-5EF5A0F5A167}" type="slidenum">
              <a:rPr lang="en-GB" sz="1200">
                <a:latin typeface="Arial" charset="0"/>
              </a:rPr>
              <a:pPr algn="r"/>
              <a:t>52</a:t>
            </a:fld>
            <a:endParaRPr lang="en-GB" sz="1200">
              <a:latin typeface="Arial" charset="0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2591B6-7C47-421B-9FAF-1A8D78A57DD6}" type="slidenum">
              <a:rPr lang="en-GB">
                <a:latin typeface="Arial" charset="0"/>
              </a:rPr>
              <a:pPr/>
              <a:t>53</a:t>
            </a:fld>
            <a:endParaRPr lang="en-GB">
              <a:latin typeface="Arial" charset="0"/>
            </a:endParaRPr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3203C2-9FA5-408A-8EDD-5EF5A0F5A167}" type="slidenum">
              <a:rPr lang="en-GB" sz="1200">
                <a:latin typeface="Arial" charset="0"/>
              </a:rPr>
              <a:pPr algn="r"/>
              <a:t>53</a:t>
            </a:fld>
            <a:endParaRPr lang="en-GB" sz="1200">
              <a:latin typeface="Arial" charset="0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4318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5EF52B-2E71-4865-B3CD-ECB3EA7415A8}" type="slidenum">
              <a:rPr lang="en-GB">
                <a:latin typeface="Arial" charset="0"/>
              </a:rPr>
              <a:pPr/>
              <a:t>54</a:t>
            </a:fld>
            <a:endParaRPr lang="en-GB">
              <a:latin typeface="Arial" charset="0"/>
            </a:endParaRPr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40163" y="9421813"/>
            <a:ext cx="29400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A891A15-167D-443E-B68E-EA7068E5B661}" type="slidenum">
              <a:rPr lang="en-GB" sz="1200">
                <a:latin typeface="Arial" charset="0"/>
              </a:rPr>
              <a:pPr algn="r"/>
              <a:t>54</a:t>
            </a:fld>
            <a:endParaRPr lang="en-GB" sz="1200">
              <a:latin typeface="Arial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768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3924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21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57606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64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7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124744"/>
            <a:ext cx="5760640" cy="504056"/>
          </a:xfrm>
        </p:spPr>
        <p:txBody>
          <a:bodyPr anchor="b">
            <a:noAutofit/>
          </a:bodyPr>
          <a:lstStyle>
            <a:lvl1pPr algn="l">
              <a:defRPr sz="3000" b="1"/>
            </a:lvl1pPr>
          </a:lstStyle>
          <a:p>
            <a:r>
              <a:rPr lang="en-US" dirty="0" smtClean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5770984" cy="44644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124744"/>
            <a:ext cx="2232248" cy="1728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2996952"/>
            <a:ext cx="2232248" cy="3240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79451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96793"/>
            <a:ext cx="9144000" cy="3284984"/>
          </a:xfrm>
          <a:prstGeom prst="rect">
            <a:avLst/>
          </a:prstGeom>
          <a:gradFill>
            <a:gsLst>
              <a:gs pos="18000">
                <a:schemeClr val="tx2">
                  <a:lumMod val="50000"/>
                  <a:alpha val="50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84000">
                <a:schemeClr val="accent1">
                  <a:lumMod val="5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8" y="5373216"/>
            <a:ext cx="4824536" cy="86536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4869160"/>
            <a:ext cx="4857799" cy="4018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1520" y="6310585"/>
            <a:ext cx="8640960" cy="358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65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22413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694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69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412776"/>
            <a:ext cx="5760640" cy="5040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 b="0"/>
            </a:lvl1pPr>
          </a:lstStyle>
          <a:p>
            <a:r>
              <a:rPr lang="en-US" dirty="0" smtClean="0"/>
              <a:t>Click to edit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5770984" cy="4104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444208" y="1412776"/>
            <a:ext cx="223224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6444208" y="3356992"/>
            <a:ext cx="2232248" cy="2880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54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12160" y="6419764"/>
            <a:ext cx="285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 smtClean="0"/>
              <a:t>falmouth.ac.uk/games-academy</a:t>
            </a:r>
            <a:endParaRPr lang="en-AU" dirty="0"/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279146" y="6381328"/>
            <a:ext cx="350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 smtClean="0"/>
              <a:t>falmouthgamesacademy.github.com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3528" y="116632"/>
            <a:ext cx="2232248" cy="753135"/>
            <a:chOff x="107504" y="188640"/>
            <a:chExt cx="3052415" cy="102985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8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 userDrawn="1"/>
        </p:nvSpPr>
        <p:spPr>
          <a:xfrm>
            <a:off x="323528" y="980728"/>
            <a:ext cx="8496944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9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6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B05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914400" indent="-457200" algn="l" defTabSz="914400" rtl="0" eaLnBrk="1" latinLnBrk="0" hangingPunct="1">
        <a:spcBef>
          <a:spcPct val="20000"/>
        </a:spcBef>
        <a:buFont typeface="Wingdings" pitchFamily="2" charset="2"/>
        <a:buChar char="§"/>
        <a:defRPr sz="26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523391"/>
            <a:ext cx="9144000" cy="94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07504" y="188640"/>
            <a:ext cx="3052415" cy="1029851"/>
            <a:chOff x="107504" y="188640"/>
            <a:chExt cx="3052415" cy="1029851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221E1F"/>
                </a:clrFrom>
                <a:clrTo>
                  <a:srgbClr val="221E1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7" t="22901" r="9338" b="20540"/>
            <a:stretch/>
          </p:blipFill>
          <p:spPr>
            <a:xfrm>
              <a:off x="2205038" y="902494"/>
              <a:ext cx="954881" cy="2690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88640"/>
              <a:ext cx="1917420" cy="10298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2123728" y="476672"/>
              <a:ext cx="0" cy="72008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stats/power.html" TargetMode="External"/><Relationship Id="rId2" Type="http://schemas.openxmlformats.org/officeDocument/2006/relationships/hyperlink" Target="http://www.gpower.hhu.de/en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stats/power.html" TargetMode="External"/><Relationship Id="rId2" Type="http://schemas.openxmlformats.org/officeDocument/2006/relationships/hyperlink" Target="http://www.gpower.hhu.de/en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6x44olpr3kwdkkh/obfuscated_data.csv?dl=1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" TargetMode="External"/><Relationship Id="rId2" Type="http://schemas.openxmlformats.org/officeDocument/2006/relationships/hyperlink" Target="http://www.rdocumentation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rstudio.com/hc/en-us" TargetMode="External"/><Relationship Id="rId4" Type="http://schemas.openxmlformats.org/officeDocument/2006/relationships/hyperlink" Target="http://tutorials.iq.harvard.edu/R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cookbook-r.com/Graphs/Bar_and_line_graphs_(ggplot2)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smtClean="0"/>
              <a:t>Research</a:t>
            </a:r>
            <a:br>
              <a:rPr lang="en-GB" sz="3000" dirty="0" smtClean="0"/>
            </a:br>
            <a:r>
              <a:rPr lang="en-GB" sz="3000" dirty="0" smtClean="0"/>
              <a:t>Dissertation</a:t>
            </a:r>
            <a:endParaRPr lang="en-GB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COMP360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Further Data Analysis and Information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130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GB" dirty="0" smtClean="0"/>
              <a:t>The simulation with a fair coin shows: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You can see that 50 heads is the most likely observation.</a:t>
            </a:r>
          </a:p>
          <a:p>
            <a:r>
              <a:rPr lang="en-GB" dirty="0" smtClean="0"/>
              <a:t>It’s also reasonably likely to get 43 or 57. The coin might be rigged, but you might just be lucky.</a:t>
            </a:r>
          </a:p>
          <a:p>
            <a:r>
              <a:rPr lang="en-GB" dirty="0" smtClean="0"/>
              <a:t>Consider a </a:t>
            </a:r>
            <a:r>
              <a:rPr lang="en-GB" i="1" dirty="0" smtClean="0"/>
              <a:t>p</a:t>
            </a:r>
            <a:r>
              <a:rPr lang="en-GB" dirty="0" smtClean="0"/>
              <a:t>-value of 5% --- under the assumption the null hypothesis is true (a fair coin), there is only a 5% chance of observing those numbers, or more extreme values, with a fair coin. </a:t>
            </a:r>
          </a:p>
          <a:p>
            <a:endParaRPr lang="en-GB" dirty="0" smtClean="0"/>
          </a:p>
          <a:p>
            <a:r>
              <a:rPr lang="en-GB" dirty="0" smtClean="0"/>
              <a:t>If it’s less than a 5% chance, the it is not a fair coin. </a:t>
            </a:r>
          </a:p>
          <a:p>
            <a:r>
              <a:rPr lang="en-GB" dirty="0" smtClean="0"/>
              <a:t>Otherwise, I can conclude nothing.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_images/power-curve-1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457" y="764704"/>
            <a:ext cx="8099999" cy="54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6" name="Picture 4" descr="_images/power-curve-10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456" y="771128"/>
            <a:ext cx="8100000" cy="54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_images/power-curve-100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456" y="764704"/>
            <a:ext cx="8100000" cy="54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With one thousand flips, it is easy to determine if the coin is rigged. It is overwhelmingly unlikely that flipping a fair coin 1,000 times will result in more than 600 heads.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GB" dirty="0"/>
              <a:t>Notes </a:t>
            </a:r>
            <a:r>
              <a:rPr lang="en-GB" dirty="0" smtClean="0"/>
              <a:t>(adapted from Reinhart’s analysis of medical trials):</a:t>
            </a:r>
          </a:p>
          <a:p>
            <a:pPr marL="723900" indent="0">
              <a:buNone/>
            </a:pPr>
            <a:r>
              <a:rPr lang="en-GB" i="1" dirty="0" smtClean="0"/>
              <a:t>27% of randomized controlled medical trials that were conducted to find effects on RSI gave negative results, but 64% of these didn’t collect enough data to detect a 50% difference [...] between groups [using different control schemes]. Fifty percent! Even if one [scheme] decreases symptoms by 50% more than the other medication, there’s insufficient data to conclude [that it was safer].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Now, reconsider the usability trial testing two different control schemes for the same game. You might want to know which control scheme contributes to RSI, but unfortunately, only a few cases report problems. You can only test each scheme on a hundred play testers, but only a few in each group suffer serious effects.</a:t>
            </a:r>
          </a:p>
          <a:p>
            <a:endParaRPr lang="en-GB" dirty="0" smtClean="0"/>
          </a:p>
          <a:p>
            <a:r>
              <a:rPr lang="en-GB" dirty="0" smtClean="0"/>
              <a:t>A researcher finds their p-value greater than 5%. They write: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“</a:t>
            </a:r>
            <a:r>
              <a:rPr lang="en-GB" i="1" dirty="0" smtClean="0"/>
              <a:t>There was no statistically significant difference in adverse effects between groups</a:t>
            </a:r>
            <a:r>
              <a:rPr lang="en-GB" dirty="0" smtClean="0"/>
              <a:t>”</a:t>
            </a:r>
          </a:p>
          <a:p>
            <a:endParaRPr lang="en-GB" dirty="0" smtClean="0"/>
          </a:p>
          <a:p>
            <a:r>
              <a:rPr lang="en-GB" dirty="0" smtClean="0"/>
              <a:t>Is there likely to be </a:t>
            </a:r>
            <a:r>
              <a:rPr lang="en-GB" b="1" dirty="0" smtClean="0"/>
              <a:t>no</a:t>
            </a:r>
            <a:r>
              <a:rPr lang="en-GB" dirty="0" smtClean="0"/>
              <a:t> difference? </a:t>
            </a:r>
            <a:r>
              <a:rPr lang="en-GB" b="1" dirty="0" smtClean="0"/>
              <a:t>This is a Type-II Error due to insufficient sample size!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016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The sensitivity of particular statistical tests is known, and they scale with the amount of data being analysed.</a:t>
            </a:r>
          </a:p>
          <a:p>
            <a:r>
              <a:rPr lang="en-GB" dirty="0" smtClean="0"/>
              <a:t>Random error cancels itself out as the number of observations is increased.</a:t>
            </a:r>
          </a:p>
          <a:p>
            <a:r>
              <a:rPr lang="en-GB" dirty="0" smtClean="0"/>
              <a:t>So, with more data, smaller effect sizes can be reliably detected</a:t>
            </a:r>
          </a:p>
          <a:p>
            <a:r>
              <a:rPr lang="en-GB" dirty="0" smtClean="0"/>
              <a:t>Where “reliable” is often considered an 80% chance. If you know the effect size, you can calculate the minimum sample size.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65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 Size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Pearson’s </a:t>
            </a:r>
            <a:r>
              <a:rPr lang="en-GB" i="1" dirty="0" smtClean="0"/>
              <a:t>r</a:t>
            </a:r>
            <a:br>
              <a:rPr lang="en-GB" i="1" dirty="0" smtClean="0"/>
            </a:br>
            <a:endParaRPr lang="en-GB" i="1" dirty="0" smtClean="0"/>
          </a:p>
          <a:p>
            <a:r>
              <a:rPr lang="en-GB" dirty="0"/>
              <a:t>Cohen’s </a:t>
            </a:r>
            <a:r>
              <a:rPr lang="en-GB" i="1" dirty="0" smtClean="0"/>
              <a:t>d</a:t>
            </a:r>
            <a:br>
              <a:rPr lang="en-GB" i="1" dirty="0" smtClean="0"/>
            </a:br>
            <a:endParaRPr lang="en-GB" i="1" dirty="0" smtClean="0"/>
          </a:p>
          <a:p>
            <a:r>
              <a:rPr lang="en-GB" dirty="0"/>
              <a:t>Cohen’s </a:t>
            </a:r>
            <a:r>
              <a:rPr lang="en-GB" i="1" dirty="0" smtClean="0"/>
              <a:t>f</a:t>
            </a:r>
            <a:r>
              <a:rPr lang="en-GB" dirty="0" smtClean="0"/>
              <a:t>-ratio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/>
              <a:t>Cohen’s </a:t>
            </a:r>
            <a:r>
              <a:rPr lang="en-GB" i="1" dirty="0"/>
              <a:t>w</a:t>
            </a:r>
          </a:p>
          <a:p>
            <a:endParaRPr lang="en-GB" dirty="0"/>
          </a:p>
          <a:p>
            <a:endParaRPr lang="en-GB" dirty="0"/>
          </a:p>
          <a:p>
            <a:endParaRPr lang="en-GB" i="1" dirty="0" smtClean="0"/>
          </a:p>
          <a:p>
            <a:endParaRPr lang="en-GB" i="1" dirty="0"/>
          </a:p>
        </p:txBody>
      </p:sp>
      <p:sp>
        <p:nvSpPr>
          <p:cNvPr id="124932" name="AutoShape 4" descr="r=r_{xy}={\frac {n\sum x_{i}y_{i}-\sum x_{i}\sum y_{i}}{{\sqrt {n\sum x_{i}^{2}-(\sum x_{i})^{2}}}~{\sqrt {n\sum y_{i}^{2}-(\sum y_{i})^{2}}}}}."/>
          <p:cNvSpPr>
            <a:spLocks noChangeAspect="1" noChangeArrowheads="1"/>
          </p:cNvSpPr>
          <p:nvPr/>
        </p:nvSpPr>
        <p:spPr bwMode="auto">
          <a:xfrm>
            <a:off x="179512" y="-15240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2" cstate="print"/>
          <a:srcRect t="8578" r="70178" b="84039"/>
          <a:stretch>
            <a:fillRect/>
          </a:stretch>
        </p:blipFill>
        <p:spPr bwMode="auto">
          <a:xfrm>
            <a:off x="3995936" y="1772816"/>
            <a:ext cx="363589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Image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708920"/>
            <a:ext cx="1143000" cy="476250"/>
          </a:xfrm>
          <a:prstGeom prst="rect">
            <a:avLst/>
          </a:prstGeom>
          <a:noFill/>
        </p:spPr>
      </p:pic>
      <p:pic>
        <p:nvPicPr>
          <p:cNvPr id="7" name="Picture 4" descr="Image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636912"/>
            <a:ext cx="1171575" cy="838201"/>
          </a:xfrm>
          <a:prstGeom prst="rect">
            <a:avLst/>
          </a:prstGeom>
          <a:noFill/>
        </p:spPr>
      </p:pic>
      <p:pic>
        <p:nvPicPr>
          <p:cNvPr id="8" name="Picture 2" descr="Image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789040"/>
            <a:ext cx="933450" cy="457200"/>
          </a:xfrm>
          <a:prstGeom prst="rect">
            <a:avLst/>
          </a:prstGeom>
          <a:noFill/>
        </p:spPr>
      </p:pic>
      <p:pic>
        <p:nvPicPr>
          <p:cNvPr id="9" name="Picture 4" descr="Image 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3717032"/>
            <a:ext cx="1181100" cy="561975"/>
          </a:xfrm>
          <a:prstGeom prst="rect">
            <a:avLst/>
          </a:prstGeom>
          <a:noFill/>
        </p:spPr>
      </p:pic>
      <p:pic>
        <p:nvPicPr>
          <p:cNvPr id="10" name="Picture 2" descr="Image 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4653136"/>
            <a:ext cx="1695450" cy="742951"/>
          </a:xfrm>
          <a:prstGeom prst="rect">
            <a:avLst/>
          </a:prstGeom>
          <a:noFill/>
        </p:spPr>
      </p:pic>
      <p:pic>
        <p:nvPicPr>
          <p:cNvPr id="11" name="Picture 4" descr="Image 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4653136"/>
            <a:ext cx="1695450" cy="742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There are many tools that can be used to determine sample size --- G*Power is the one I recommend for beginners: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600" dirty="0">
                <a:hlinkClick r:id="rId2"/>
              </a:rPr>
              <a:t>http://www.gpower.hhu.de/en.html</a:t>
            </a: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More sophisticated data analyses can be powered in </a:t>
            </a:r>
            <a:r>
              <a:rPr lang="en-GB" i="1" dirty="0" smtClean="0"/>
              <a:t>R</a:t>
            </a:r>
            <a:r>
              <a:rPr lang="en-GB" dirty="0" smtClean="0"/>
              <a:t> using </a:t>
            </a:r>
            <a:r>
              <a:rPr lang="en-GB" dirty="0" err="1" smtClean="0"/>
              <a:t>pwr</a:t>
            </a:r>
            <a:r>
              <a:rPr lang="en-GB" dirty="0"/>
              <a:t> package: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2600" dirty="0" smtClean="0">
                <a:hlinkClick r:id="rId3"/>
              </a:rPr>
              <a:t>https</a:t>
            </a:r>
            <a:r>
              <a:rPr lang="en-GB" sz="2600" dirty="0">
                <a:hlinkClick r:id="rId3"/>
              </a:rPr>
              <a:t>://</a:t>
            </a:r>
            <a:r>
              <a:rPr lang="en-GB" sz="2600" dirty="0" smtClean="0">
                <a:hlinkClick r:id="rId3"/>
              </a:rPr>
              <a:t>www.statmethods.net/stats/power.html</a:t>
            </a:r>
            <a:endParaRPr lang="en-GB" sz="26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70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Objectives for Today</a:t>
            </a:r>
            <a:endParaRPr lang="en-GB" b="1" dirty="0"/>
          </a:p>
        </p:txBody>
      </p:sp>
      <p:sp>
        <p:nvSpPr>
          <p:cNvPr id="6" name="5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After this session, you should be able to: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US" b="1" dirty="0" smtClean="0"/>
              <a:t>Describe how </a:t>
            </a:r>
            <a:r>
              <a:rPr lang="en-US" dirty="0" smtClean="0"/>
              <a:t>to conduct a power analysis to determine minimal sample size for common data analysis techniques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data into R</a:t>
            </a:r>
          </a:p>
          <a:p>
            <a:r>
              <a:rPr lang="en-US" b="1" dirty="0" smtClean="0"/>
              <a:t>Conduct</a:t>
            </a:r>
            <a:r>
              <a:rPr lang="en-US" dirty="0" smtClean="0"/>
              <a:t> basic statistical analyses in R</a:t>
            </a:r>
          </a:p>
          <a:p>
            <a:r>
              <a:rPr lang="en-US" b="1" dirty="0" smtClean="0"/>
              <a:t>Suggest</a:t>
            </a:r>
            <a:r>
              <a:rPr lang="en-US" dirty="0" smtClean="0"/>
              <a:t> the most appropriate graph to use to present data</a:t>
            </a:r>
          </a:p>
          <a:p>
            <a:r>
              <a:rPr lang="en-US" b="1" dirty="0" smtClean="0"/>
              <a:t>Produce</a:t>
            </a:r>
            <a:r>
              <a:rPr lang="en-US" dirty="0" smtClean="0"/>
              <a:t> graphs using </a:t>
            </a:r>
            <a:r>
              <a:rPr lang="en-US" dirty="0" err="1" smtClean="0"/>
              <a:t>fplot</a:t>
            </a:r>
            <a:r>
              <a:rPr lang="en-US" dirty="0" smtClean="0"/>
              <a:t>() in R</a:t>
            </a:r>
          </a:p>
        </p:txBody>
      </p:sp>
    </p:spTree>
    <p:extLst>
      <p:ext uri="{BB962C8B-B14F-4D97-AF65-F5344CB8AC3E}">
        <p14:creationId xmlns:p14="http://schemas.microsoft.com/office/powerpoint/2010/main" val="13164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640835" cy="54210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There are many tools that can be used to determine sample size --- G*Power is the one I recommend for beginners: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600" dirty="0">
                <a:hlinkClick r:id="rId2"/>
              </a:rPr>
              <a:t>http://www.gpower.hhu.de/en.html</a:t>
            </a: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More sophisticated data analyses can be powered in </a:t>
            </a:r>
            <a:r>
              <a:rPr lang="en-GB" i="1" dirty="0" smtClean="0"/>
              <a:t>R</a:t>
            </a:r>
            <a:r>
              <a:rPr lang="en-GB" dirty="0" smtClean="0"/>
              <a:t> using </a:t>
            </a:r>
            <a:r>
              <a:rPr lang="en-GB" dirty="0" err="1" smtClean="0"/>
              <a:t>pwr</a:t>
            </a:r>
            <a:r>
              <a:rPr lang="en-GB" dirty="0"/>
              <a:t> package: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2600" dirty="0" smtClean="0">
                <a:hlinkClick r:id="rId3"/>
              </a:rPr>
              <a:t>https</a:t>
            </a:r>
            <a:r>
              <a:rPr lang="en-GB" sz="2600" dirty="0">
                <a:hlinkClick r:id="rId3"/>
              </a:rPr>
              <a:t>://</a:t>
            </a:r>
            <a:r>
              <a:rPr lang="en-GB" sz="2600" dirty="0" smtClean="0">
                <a:hlinkClick r:id="rId3"/>
              </a:rPr>
              <a:t>www.statmethods.net/stats/power.html</a:t>
            </a:r>
            <a:endParaRPr lang="en-GB" sz="26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418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Prepare for Analysis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GB" sz="2400" b="1" dirty="0" smtClean="0">
                <a:latin typeface="Consolas" pitchFamily="49" charset="0"/>
              </a:rPr>
              <a:t>Download and examine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 algn="ctr">
              <a:buNone/>
            </a:pPr>
            <a:r>
              <a:rPr lang="en-GB" sz="3200" b="1" dirty="0" smtClean="0">
                <a:latin typeface="Consolas" pitchFamily="49" charset="0"/>
                <a:hlinkClick r:id="rId2"/>
              </a:rPr>
              <a:t>https://www.dropbox.com/s/6x44olpr3kwdkkh/obfuscated_data.csv?dl=1</a:t>
            </a:r>
            <a:endParaRPr lang="en-GB" sz="3200" b="1" dirty="0" smtClean="0">
              <a:latin typeface="Consolas" pitchFamily="49" charset="0"/>
            </a:endParaRPr>
          </a:p>
          <a:p>
            <a:pPr>
              <a:buNone/>
            </a:pPr>
            <a:endParaRPr lang="en-GB" sz="3200" b="1" dirty="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import data from a pre-prepared CSV file, use the following command. Note: Requires the </a:t>
            </a:r>
            <a:r>
              <a:rPr lang="en-GB" sz="1800" b="1" dirty="0" err="1" smtClean="0">
                <a:latin typeface="Consolas" pitchFamily="49" charset="0"/>
              </a:rPr>
              <a:t>Rcpp</a:t>
            </a:r>
            <a:r>
              <a:rPr lang="en-GB" sz="1800" b="1" dirty="0" smtClean="0">
                <a:latin typeface="Consolas" pitchFamily="49" charset="0"/>
              </a:rPr>
              <a:t> module. Run </a:t>
            </a:r>
            <a:r>
              <a:rPr lang="en-GB" sz="1800" b="1" dirty="0" err="1" smtClean="0">
                <a:latin typeface="Consolas" pitchFamily="49" charset="0"/>
              </a:rPr>
              <a:t>Rstudio</a:t>
            </a:r>
            <a:r>
              <a:rPr lang="en-GB" sz="1800" b="1" dirty="0" smtClean="0">
                <a:latin typeface="Consolas" pitchFamily="49" charset="0"/>
              </a:rPr>
              <a:t> in admin mode to install if not available.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library(</a:t>
            </a:r>
            <a:r>
              <a:rPr lang="en-GB" sz="1800" dirty="0" err="1" smtClean="0">
                <a:latin typeface="Consolas" pitchFamily="49" charset="0"/>
              </a:rPr>
              <a:t>readr</a:t>
            </a:r>
            <a:r>
              <a:rPr lang="en-GB" sz="1800" dirty="0" smtClean="0">
                <a:latin typeface="Consolas" pitchFamily="49" charset="0"/>
              </a:rPr>
              <a:t>) </a:t>
            </a: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dat</a:t>
            </a:r>
            <a:r>
              <a:rPr lang="en-GB" sz="1800" dirty="0" smtClean="0">
                <a:latin typeface="Consolas" pitchFamily="49" charset="0"/>
              </a:rPr>
              <a:t> &lt;- </a:t>
            </a:r>
            <a:r>
              <a:rPr lang="en-GB" sz="1800" dirty="0" err="1" smtClean="0">
                <a:latin typeface="Consolas" pitchFamily="49" charset="0"/>
              </a:rPr>
              <a:t>read_csv</a:t>
            </a:r>
            <a:r>
              <a:rPr lang="en-GB" sz="1800" dirty="0" smtClean="0">
                <a:latin typeface="Consolas" pitchFamily="49" charset="0"/>
              </a:rPr>
              <a:t>("E:/Stats/obfuscated_data.csv")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view the data use: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view(</a:t>
            </a:r>
            <a:r>
              <a:rPr lang="en-GB" sz="1800" dirty="0" err="1" smtClean="0">
                <a:latin typeface="Consolas" pitchFamily="49" charset="0"/>
              </a:rPr>
              <a:t>dat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see the descriptive statistics for all of the variables in the data use: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summary(</a:t>
            </a:r>
            <a:r>
              <a:rPr lang="en-GB" sz="1800" dirty="0" err="1" smtClean="0">
                <a:latin typeface="Consolas" pitchFamily="49" charset="0"/>
              </a:rPr>
              <a:t>dat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8505" r="28505"/>
          <a:stretch>
            <a:fillRect/>
          </a:stretch>
        </p:blipFill>
        <p:spPr bwMode="auto">
          <a:xfrm>
            <a:off x="683568" y="1853324"/>
            <a:ext cx="7776864" cy="436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60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Further Learning</a:t>
            </a:r>
            <a:endParaRPr lang="en-GB" b="1" dirty="0"/>
          </a:p>
        </p:txBody>
      </p:sp>
      <p:sp>
        <p:nvSpPr>
          <p:cNvPr id="6" name="5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By the end of this module, you should be able to: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US" b="1" dirty="0" smtClean="0"/>
              <a:t>Analyze </a:t>
            </a:r>
            <a:r>
              <a:rPr lang="en-US" dirty="0" smtClean="0"/>
              <a:t>data using R</a:t>
            </a:r>
          </a:p>
          <a:p>
            <a:r>
              <a:rPr lang="en-US" b="1" dirty="0" smtClean="0"/>
              <a:t>Interpret and explain </a:t>
            </a:r>
            <a:r>
              <a:rPr lang="en-US" dirty="0" smtClean="0"/>
              <a:t>inferences that can be made from the output of statistical tests conducted in R</a:t>
            </a:r>
          </a:p>
          <a:p>
            <a:r>
              <a:rPr lang="en-US" b="1" dirty="0" smtClean="0"/>
              <a:t>Utilize </a:t>
            </a:r>
            <a:r>
              <a:rPr lang="en-US" dirty="0" smtClean="0"/>
              <a:t>computational statistics in your research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64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 Data into R</a:t>
            </a:r>
            <a:endParaRPr lang="en-GB" dirty="0"/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Data Analysis in R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Illustrating Your Findings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in 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access a specific variable, use the $ character. It works a bit like the dot operator: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describe(</a:t>
            </a:r>
            <a:r>
              <a:rPr lang="en-GB" sz="1800" dirty="0" err="1" smtClean="0">
                <a:latin typeface="Consolas" pitchFamily="49" charset="0"/>
              </a:rPr>
              <a:t>dat$PROCAST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Note, some functions such as describe require external libraries to be installed and loaded: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install.packages</a:t>
            </a:r>
            <a:r>
              <a:rPr lang="en-GB" sz="1800" dirty="0" smtClean="0">
                <a:latin typeface="Consolas" pitchFamily="49" charset="0"/>
              </a:rPr>
              <a:t>(“psych”)</a:t>
            </a: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library(psych)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cor</a:t>
            </a:r>
            <a:r>
              <a:rPr lang="en-GB" sz="1800" dirty="0" smtClean="0">
                <a:latin typeface="Consolas" pitchFamily="49" charset="0"/>
              </a:rPr>
              <a:t>(x, y) </a:t>
            </a: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cor.test</a:t>
            </a:r>
            <a:r>
              <a:rPr lang="en-GB" sz="1800" dirty="0" smtClean="0">
                <a:latin typeface="Consolas" pitchFamily="49" charset="0"/>
              </a:rPr>
              <a:t>(x, y, method)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Try: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cor</a:t>
            </a:r>
            <a:r>
              <a:rPr lang="en-GB" sz="1800" dirty="0" smtClean="0">
                <a:latin typeface="Consolas" pitchFamily="49" charset="0"/>
              </a:rPr>
              <a:t>(</a:t>
            </a:r>
            <a:r>
              <a:rPr lang="en-GB" sz="1800" dirty="0" err="1" smtClean="0">
                <a:latin typeface="Consolas" pitchFamily="49" charset="0"/>
              </a:rPr>
              <a:t>dat$PROCAST</a:t>
            </a:r>
            <a:r>
              <a:rPr lang="en-GB" sz="1800" dirty="0" smtClean="0">
                <a:latin typeface="Consolas" pitchFamily="49" charset="0"/>
              </a:rPr>
              <a:t>, </a:t>
            </a:r>
            <a:r>
              <a:rPr lang="en-GB" sz="1800" dirty="0" err="1" smtClean="0">
                <a:latin typeface="Consolas" pitchFamily="49" charset="0"/>
              </a:rPr>
              <a:t>dat$APTITUDE</a:t>
            </a:r>
            <a:r>
              <a:rPr lang="en-GB" sz="1800" dirty="0" smtClean="0">
                <a:latin typeface="Consolas" pitchFamily="49" charset="0"/>
              </a:rPr>
              <a:t>, method=“</a:t>
            </a:r>
            <a:r>
              <a:rPr lang="en-GB" sz="1800" dirty="0" err="1" smtClean="0">
                <a:latin typeface="Consolas" pitchFamily="49" charset="0"/>
              </a:rPr>
              <a:t>pearson</a:t>
            </a:r>
            <a:r>
              <a:rPr lang="en-GB" sz="1800" dirty="0" smtClean="0">
                <a:latin typeface="Consolas" pitchFamily="49" charset="0"/>
              </a:rPr>
              <a:t>”)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What does “2.2e-16” mean?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What can we conclude from this data?</a:t>
            </a:r>
            <a:endParaRPr lang="en-GB" sz="1800" dirty="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</a:t>
            </a:r>
            <a:endParaRPr lang="en-GB" dirty="0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T-Test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see a correlation: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t.test</a:t>
            </a:r>
            <a:r>
              <a:rPr lang="en-GB" sz="1800" dirty="0" smtClean="0">
                <a:latin typeface="Consolas" pitchFamily="49" charset="0"/>
              </a:rPr>
              <a:t>(</a:t>
            </a:r>
            <a:r>
              <a:rPr lang="en-GB" sz="1800" dirty="0" err="1" smtClean="0">
                <a:latin typeface="Consolas" pitchFamily="49" charset="0"/>
              </a:rPr>
              <a:t>x~y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Note: Data must be in long-format. The tilde indicates the grouping variable.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Try: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t.test</a:t>
            </a:r>
            <a:r>
              <a:rPr lang="en-GB" sz="1800" dirty="0" smtClean="0">
                <a:latin typeface="Consolas" pitchFamily="49" charset="0"/>
              </a:rPr>
              <a:t>(</a:t>
            </a:r>
            <a:r>
              <a:rPr lang="en-GB" sz="1800" dirty="0" err="1" smtClean="0">
                <a:latin typeface="Consolas" pitchFamily="49" charset="0"/>
              </a:rPr>
              <a:t>dat$ANXIETY~dat$GENDER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What can we conclude from this data?</a:t>
            </a:r>
            <a:endParaRPr lang="en-GB" sz="1800" dirty="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T-Test</a:t>
            </a:r>
            <a:endParaRPr lang="en-GB" dirty="0"/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Regression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regress two independent variables against one dependent variable: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rm</a:t>
            </a:r>
            <a:r>
              <a:rPr lang="en-GB" sz="1800" dirty="0" smtClean="0">
                <a:latin typeface="Consolas" pitchFamily="49" charset="0"/>
              </a:rPr>
              <a:t> &lt;- lm(</a:t>
            </a:r>
            <a:r>
              <a:rPr lang="en-GB" sz="1800" dirty="0" err="1" smtClean="0">
                <a:latin typeface="Consolas" pitchFamily="49" charset="0"/>
              </a:rPr>
              <a:t>dat$ANXIETY</a:t>
            </a:r>
            <a:r>
              <a:rPr lang="en-GB" sz="1800" dirty="0" smtClean="0">
                <a:latin typeface="Consolas" pitchFamily="49" charset="0"/>
              </a:rPr>
              <a:t> ~ </a:t>
            </a:r>
            <a:r>
              <a:rPr lang="en-GB" sz="1800" dirty="0" err="1" smtClean="0">
                <a:latin typeface="Consolas" pitchFamily="49" charset="0"/>
              </a:rPr>
              <a:t>dat$NEUROTICISM</a:t>
            </a:r>
            <a:r>
              <a:rPr lang="en-GB" sz="1800" dirty="0" smtClean="0">
                <a:latin typeface="Consolas" pitchFamily="49" charset="0"/>
              </a:rPr>
              <a:t> + </a:t>
            </a:r>
            <a:r>
              <a:rPr lang="en-GB" sz="1800" dirty="0" err="1" smtClean="0">
                <a:latin typeface="Consolas" pitchFamily="49" charset="0"/>
              </a:rPr>
              <a:t>dat$APTITUDE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view the analysis use: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summary(</a:t>
            </a:r>
            <a:r>
              <a:rPr lang="en-GB" sz="1800" dirty="0" err="1" smtClean="0">
                <a:latin typeface="Consolas" pitchFamily="49" charset="0"/>
              </a:rPr>
              <a:t>rm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What does these results suggest?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To investigate relative importance of predictors, use:</a:t>
            </a:r>
            <a:endParaRPr lang="en-GB" sz="1800" dirty="0" smtClean="0">
              <a:latin typeface="Consolas" pitchFamily="49" charset="0"/>
            </a:endParaRP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library(</a:t>
            </a:r>
            <a:r>
              <a:rPr lang="en-GB" sz="1800" dirty="0" err="1" smtClean="0">
                <a:latin typeface="Consolas" pitchFamily="49" charset="0"/>
              </a:rPr>
              <a:t>relaimpo</a:t>
            </a:r>
            <a:r>
              <a:rPr lang="en-GB" sz="1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1800" dirty="0" smtClean="0">
                <a:latin typeface="Consolas" pitchFamily="49" charset="0"/>
              </a:rPr>
              <a:t>&gt; </a:t>
            </a:r>
            <a:r>
              <a:rPr lang="en-GB" sz="1800" dirty="0" err="1" smtClean="0">
                <a:latin typeface="Consolas" pitchFamily="49" charset="0"/>
              </a:rPr>
              <a:t>calc.relimp</a:t>
            </a:r>
            <a:r>
              <a:rPr lang="en-GB" sz="1800" dirty="0" smtClean="0">
                <a:latin typeface="Consolas" pitchFamily="49" charset="0"/>
              </a:rPr>
              <a:t>(</a:t>
            </a:r>
            <a:r>
              <a:rPr lang="en-GB" sz="1800" dirty="0" err="1" smtClean="0">
                <a:latin typeface="Consolas" pitchFamily="49" charset="0"/>
              </a:rPr>
              <a:t>rm,type</a:t>
            </a:r>
            <a:r>
              <a:rPr lang="en-GB" sz="1800" dirty="0" smtClean="0">
                <a:latin typeface="Consolas" pitchFamily="49" charset="0"/>
              </a:rPr>
              <a:t>=c("</a:t>
            </a:r>
            <a:r>
              <a:rPr lang="en-GB" sz="1800" dirty="0" err="1" smtClean="0">
                <a:latin typeface="Consolas" pitchFamily="49" charset="0"/>
              </a:rPr>
              <a:t>pratt</a:t>
            </a:r>
            <a:r>
              <a:rPr lang="en-GB" sz="1800" dirty="0" smtClean="0">
                <a:latin typeface="Consolas" pitchFamily="49" charset="0"/>
              </a:rPr>
              <a:t>"), </a:t>
            </a:r>
            <a:r>
              <a:rPr lang="en-GB" sz="1800" dirty="0" err="1" smtClean="0">
                <a:latin typeface="Consolas" pitchFamily="49" charset="0"/>
              </a:rPr>
              <a:t>rela</a:t>
            </a:r>
            <a:r>
              <a:rPr lang="en-GB" sz="1800" dirty="0" smtClean="0">
                <a:latin typeface="Consolas" pitchFamily="49" charset="0"/>
              </a:rPr>
              <a:t>=TRUE)</a:t>
            </a:r>
          </a:p>
          <a:p>
            <a:pPr>
              <a:buNone/>
            </a:pPr>
            <a:endParaRPr lang="en-GB" sz="1800" b="1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1800" b="1" dirty="0" smtClean="0">
                <a:latin typeface="Consolas" pitchFamily="49" charset="0"/>
              </a:rPr>
              <a:t>What happens if you wrap this with the plot() function?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Regression</a:t>
            </a:r>
            <a:endParaRPr lang="en-GB" dirty="0"/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Objectives for Today</a:t>
            </a:r>
            <a:endParaRPr lang="en-GB" b="1" dirty="0"/>
          </a:p>
        </p:txBody>
      </p:sp>
      <p:sp>
        <p:nvSpPr>
          <p:cNvPr id="5" name="4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1" indent="0">
              <a:spcBef>
                <a:spcPts val="600"/>
              </a:spcBef>
              <a:buNone/>
            </a:pPr>
            <a:r>
              <a:rPr lang="en-GB" sz="1800" b="1" dirty="0" smtClean="0">
                <a:solidFill>
                  <a:srgbClr val="7030A0"/>
                </a:solidFill>
              </a:rPr>
              <a:t>1. </a:t>
            </a:r>
            <a:r>
              <a:rPr lang="en-GB" sz="2000" b="1" dirty="0" smtClean="0">
                <a:solidFill>
                  <a:srgbClr val="7030A0"/>
                </a:solidFill>
              </a:rPr>
              <a:t>Power Analysis</a:t>
            </a:r>
            <a:endParaRPr lang="en-GB" sz="1800" b="1" dirty="0" smtClean="0"/>
          </a:p>
          <a:p>
            <a:pPr marL="571500" lvl="1" indent="0">
              <a:spcBef>
                <a:spcPts val="600"/>
              </a:spcBef>
            </a:pPr>
            <a:r>
              <a:rPr lang="en-GB" sz="1800" b="1" dirty="0" smtClean="0"/>
              <a:t> Principles and Measures of Effect Size</a:t>
            </a:r>
          </a:p>
          <a:p>
            <a:pPr marL="571500" lvl="1" indent="0">
              <a:spcBef>
                <a:spcPts val="600"/>
              </a:spcBef>
            </a:pPr>
            <a:r>
              <a:rPr lang="en-GB" sz="1800" b="1" dirty="0" smtClean="0"/>
              <a:t> Using G*Power</a:t>
            </a:r>
          </a:p>
          <a:p>
            <a:pPr marL="571500" lvl="1" indent="0">
              <a:spcBef>
                <a:spcPts val="600"/>
              </a:spcBef>
            </a:pPr>
            <a:endParaRPr lang="en-GB" sz="1600" b="1" dirty="0" smtClean="0"/>
          </a:p>
          <a:p>
            <a:pPr marL="0" lvl="1" indent="0">
              <a:spcBef>
                <a:spcPts val="600"/>
              </a:spcBef>
              <a:buNone/>
            </a:pPr>
            <a:r>
              <a:rPr lang="en-GB" sz="1800" b="1" dirty="0" smtClean="0">
                <a:solidFill>
                  <a:srgbClr val="7030A0"/>
                </a:solidFill>
              </a:rPr>
              <a:t>2. Import Data into R</a:t>
            </a:r>
            <a:endParaRPr lang="en-GB" sz="1600" b="1" dirty="0" smtClean="0"/>
          </a:p>
          <a:p>
            <a:pPr marL="571500" lvl="1" indent="0">
              <a:spcBef>
                <a:spcPts val="600"/>
              </a:spcBef>
            </a:pPr>
            <a:r>
              <a:rPr lang="en-GB" sz="1600" b="1" dirty="0" smtClean="0"/>
              <a:t> Importing Data into R</a:t>
            </a:r>
          </a:p>
          <a:p>
            <a:pPr marL="571500" lvl="1" indent="0">
              <a:spcBef>
                <a:spcPts val="600"/>
              </a:spcBef>
              <a:buNone/>
            </a:pPr>
            <a:endParaRPr lang="en-GB" sz="1600" b="1" dirty="0"/>
          </a:p>
          <a:p>
            <a:pPr marL="0" lvl="1" indent="0">
              <a:spcBef>
                <a:spcPts val="600"/>
              </a:spcBef>
              <a:buNone/>
            </a:pPr>
            <a:r>
              <a:rPr lang="en-GB" sz="1800" b="1" dirty="0" smtClean="0">
                <a:solidFill>
                  <a:srgbClr val="7030A0"/>
                </a:solidFill>
              </a:rPr>
              <a:t>3. Data Analysis in R</a:t>
            </a:r>
            <a:endParaRPr lang="en-GB" sz="1600" b="1" dirty="0"/>
          </a:p>
          <a:p>
            <a:pPr marL="571500" lvl="1" indent="0">
              <a:spcBef>
                <a:spcPts val="600"/>
              </a:spcBef>
            </a:pPr>
            <a:r>
              <a:rPr lang="en-GB" sz="1600" b="1" dirty="0"/>
              <a:t> </a:t>
            </a:r>
            <a:r>
              <a:rPr lang="en-GB" sz="1600" b="1" dirty="0" smtClean="0"/>
              <a:t>Correlation</a:t>
            </a:r>
            <a:endParaRPr lang="en-GB" sz="1600" b="1" dirty="0"/>
          </a:p>
          <a:p>
            <a:pPr marL="571500" lvl="1" indent="0">
              <a:spcBef>
                <a:spcPts val="600"/>
              </a:spcBef>
            </a:pPr>
            <a:r>
              <a:rPr lang="en-GB" sz="1600" b="1" dirty="0" smtClean="0"/>
              <a:t> T-tests</a:t>
            </a:r>
          </a:p>
          <a:p>
            <a:pPr marL="571500" lvl="1" indent="0">
              <a:spcBef>
                <a:spcPts val="600"/>
              </a:spcBef>
            </a:pPr>
            <a:r>
              <a:rPr lang="en-GB" sz="1600" b="1" dirty="0" smtClean="0"/>
              <a:t> Multiple Regression</a:t>
            </a:r>
          </a:p>
          <a:p>
            <a:pPr marL="571500" lvl="1" indent="0">
              <a:spcBef>
                <a:spcPts val="600"/>
              </a:spcBef>
            </a:pPr>
            <a:endParaRPr lang="en-GB" sz="1600" b="1" dirty="0" smtClean="0"/>
          </a:p>
          <a:p>
            <a:pPr marL="0" lvl="1" indent="0">
              <a:spcBef>
                <a:spcPts val="600"/>
              </a:spcBef>
              <a:buNone/>
            </a:pPr>
            <a:r>
              <a:rPr lang="en-GB" sz="1800" b="1" dirty="0" smtClean="0">
                <a:solidFill>
                  <a:srgbClr val="7030A0"/>
                </a:solidFill>
              </a:rPr>
              <a:t>4. Information Presentation in R</a:t>
            </a:r>
          </a:p>
          <a:p>
            <a:pPr marL="571500" lvl="1" indent="0">
              <a:spcBef>
                <a:spcPts val="600"/>
              </a:spcBef>
            </a:pPr>
            <a:r>
              <a:rPr lang="en-GB" sz="1600" b="1" dirty="0" smtClean="0"/>
              <a:t> Types of Graph</a:t>
            </a:r>
          </a:p>
          <a:p>
            <a:pPr marL="571500" lvl="1" indent="0">
              <a:spcBef>
                <a:spcPts val="600"/>
              </a:spcBef>
            </a:pPr>
            <a:r>
              <a:rPr lang="en-GB" sz="1600" b="1" dirty="0" smtClean="0"/>
              <a:t> Using </a:t>
            </a:r>
            <a:r>
              <a:rPr lang="en-GB" sz="1600" b="1" dirty="0" smtClean="0"/>
              <a:t>ggplot2 </a:t>
            </a:r>
            <a:r>
              <a:rPr lang="en-GB" sz="1600" b="1" dirty="0" smtClean="0"/>
              <a:t>for Simple Charts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GB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164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Regression</a:t>
            </a:r>
            <a:endParaRPr lang="en-GB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55" y="1844675"/>
            <a:ext cx="780909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is a whole host of analyses that can be conducted in </a:t>
            </a:r>
            <a:r>
              <a:rPr lang="en-GB" dirty="0" err="1" smtClean="0"/>
              <a:t>Rstudio</a:t>
            </a:r>
            <a:r>
              <a:rPr lang="en-GB" dirty="0" smtClean="0"/>
              <a:t>!</a:t>
            </a:r>
          </a:p>
          <a:p>
            <a:r>
              <a:rPr lang="en-GB" dirty="0" smtClean="0"/>
              <a:t>Investigate for yourself those which will have relevance to your particular project.</a:t>
            </a:r>
          </a:p>
          <a:p>
            <a:r>
              <a:rPr lang="en-GB" dirty="0" smtClean="0"/>
              <a:t>For resources, see:</a:t>
            </a:r>
          </a:p>
          <a:p>
            <a:pPr lvl="1"/>
            <a:r>
              <a:rPr lang="en-GB" dirty="0" smtClean="0">
                <a:hlinkClick r:id="rId2"/>
              </a:rPr>
              <a:t>www.rdocumentation.org</a:t>
            </a:r>
            <a:endParaRPr lang="en-GB" dirty="0" smtClean="0"/>
          </a:p>
          <a:p>
            <a:pPr lvl="1"/>
            <a:r>
              <a:rPr lang="en-GB" dirty="0" smtClean="0">
                <a:hlinkClick r:id="rId3"/>
              </a:rPr>
              <a:t>www.statmethods.net</a:t>
            </a:r>
            <a:endParaRPr lang="en-GB" dirty="0" smtClean="0"/>
          </a:p>
          <a:p>
            <a:pPr lvl="1"/>
            <a:r>
              <a:rPr lang="en-GB" dirty="0" smtClean="0">
                <a:hlinkClick r:id="rId4"/>
              </a:rPr>
              <a:t>http://tutorials.iq.harvard.edu/R/</a:t>
            </a:r>
            <a:endParaRPr lang="en-GB" dirty="0" smtClean="0"/>
          </a:p>
          <a:p>
            <a:pPr lvl="1"/>
            <a:r>
              <a:rPr lang="en-GB" dirty="0" smtClean="0">
                <a:hlinkClick r:id="rId5"/>
              </a:rPr>
              <a:t>https://support.rstudio.com/hc/en-us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Information Presentation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Illustrating Your Findings</a:t>
            </a: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dirty="0" smtClean="0"/>
              <a:t>Information Presentation</a:t>
            </a:r>
            <a:endParaRPr lang="en-GB" sz="3600" dirty="0" smtClean="0">
              <a:latin typeface="Times New Roman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 smtClean="0"/>
              <a:t>There are various </a:t>
            </a:r>
            <a:r>
              <a:rPr lang="en-GB" sz="2400" dirty="0" smtClean="0"/>
              <a:t>techniques for reformatting and reducing data to make the analysis more interpretable or to illustrate a key </a:t>
            </a:r>
            <a:r>
              <a:rPr lang="en-GB" sz="2400" dirty="0" smtClean="0"/>
              <a:t>point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Graphical representations </a:t>
            </a:r>
            <a:r>
              <a:rPr lang="en-GB" sz="2400" dirty="0" smtClean="0"/>
              <a:t>will also </a:t>
            </a:r>
            <a:r>
              <a:rPr lang="en-GB" sz="2400" dirty="0" smtClean="0"/>
              <a:t>assist </a:t>
            </a:r>
            <a:r>
              <a:rPr lang="en-GB" sz="2400" dirty="0" smtClean="0"/>
              <a:t>in decision </a:t>
            </a:r>
            <a:r>
              <a:rPr lang="en-GB" sz="2400" dirty="0" smtClean="0"/>
              <a:t>making </a:t>
            </a:r>
            <a:r>
              <a:rPr lang="en-GB" sz="2400" dirty="0" smtClean="0"/>
              <a:t>and reinforce the justification for those decisions --- </a:t>
            </a:r>
            <a:r>
              <a:rPr lang="en-GB" sz="2400" dirty="0" smtClean="0"/>
              <a:t>e.g., has a hypothesis been falsified? To what </a:t>
            </a:r>
            <a:r>
              <a:rPr lang="en-GB" sz="2400" dirty="0" smtClean="0"/>
              <a:t>extent is it clearly falsified?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An overall picture of the data can be gleaned and initial conclusions drawn</a:t>
            </a:r>
          </a:p>
        </p:txBody>
      </p:sp>
      <p:sp>
        <p:nvSpPr>
          <p:cNvPr id="819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746E7AB-1F1C-41B3-8285-06DD90920BDD}" type="slidenum">
              <a:rPr lang="en-GB"/>
              <a:pPr/>
              <a:t>43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2800" dirty="0" smtClean="0"/>
              <a:t>Information Presentation</a:t>
            </a:r>
            <a:endParaRPr lang="en-GB" sz="2800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 smtClean="0"/>
              <a:t>It is important to select the </a:t>
            </a:r>
            <a:r>
              <a:rPr lang="en-GB" sz="2400" b="1" dirty="0" smtClean="0"/>
              <a:t>most</a:t>
            </a:r>
            <a:r>
              <a:rPr lang="en-GB" sz="2400" dirty="0" smtClean="0"/>
              <a:t> effective ways to </a:t>
            </a:r>
            <a:r>
              <a:rPr lang="en-GB" sz="2400" dirty="0" smtClean="0"/>
              <a:t>illustrate your findings in the dissertation</a:t>
            </a:r>
          </a:p>
          <a:p>
            <a:endParaRPr lang="en-GB" sz="1400" dirty="0" smtClean="0"/>
          </a:p>
          <a:p>
            <a:r>
              <a:rPr lang="en-GB" sz="2400" dirty="0" smtClean="0"/>
              <a:t>Your </a:t>
            </a:r>
            <a:r>
              <a:rPr lang="en-GB" sz="2400" dirty="0"/>
              <a:t>communication skills are under </a:t>
            </a:r>
            <a:r>
              <a:rPr lang="en-GB" sz="2400" dirty="0" smtClean="0"/>
              <a:t>assessment --- keep all </a:t>
            </a:r>
            <a:r>
              <a:rPr lang="en-GB" sz="2400" dirty="0"/>
              <a:t>graphical </a:t>
            </a:r>
            <a:r>
              <a:rPr lang="en-GB" sz="2400" dirty="0" smtClean="0"/>
              <a:t>depiction meaningful to justifying your analysis and/or your intellectual decisions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smtClean="0"/>
              <a:t>Provides </a:t>
            </a:r>
            <a:r>
              <a:rPr lang="en-GB" sz="2400" dirty="0" smtClean="0"/>
              <a:t>an overall picture of </a:t>
            </a:r>
            <a:r>
              <a:rPr lang="en-GB" sz="2400" dirty="0" smtClean="0"/>
              <a:t>the </a:t>
            </a:r>
            <a:r>
              <a:rPr lang="en-GB" sz="2400" dirty="0" smtClean="0"/>
              <a:t>data </a:t>
            </a:r>
            <a:r>
              <a:rPr lang="en-GB" sz="2400" dirty="0" smtClean="0"/>
              <a:t>underlying your findings to reach and support your conclusions</a:t>
            </a:r>
            <a:endParaRPr lang="en-GB" sz="2400" dirty="0" smtClean="0"/>
          </a:p>
          <a:p>
            <a:endParaRPr lang="en-GB" sz="1400" dirty="0" smtClean="0"/>
          </a:p>
          <a:p>
            <a:r>
              <a:rPr lang="en-GB" sz="2400" dirty="0" smtClean="0"/>
              <a:t>Be wary </a:t>
            </a:r>
            <a:r>
              <a:rPr lang="en-GB" sz="2400" dirty="0"/>
              <a:t>of delegating </a:t>
            </a:r>
            <a:r>
              <a:rPr lang="en-GB" sz="2400" dirty="0" smtClean="0"/>
              <a:t>charts solely to</a:t>
            </a:r>
            <a:r>
              <a:rPr lang="en-GB" sz="2400" dirty="0" smtClean="0"/>
              <a:t> </a:t>
            </a:r>
            <a:r>
              <a:rPr lang="en-GB" sz="2400" dirty="0" smtClean="0"/>
              <a:t>important </a:t>
            </a:r>
            <a:r>
              <a:rPr lang="en-GB" sz="2400" dirty="0" smtClean="0"/>
              <a:t>data:</a:t>
            </a:r>
            <a:br>
              <a:rPr lang="en-GB" sz="2400" dirty="0" smtClean="0"/>
            </a:br>
            <a:endParaRPr lang="en-GB" sz="2400" dirty="0" smtClean="0"/>
          </a:p>
          <a:p>
            <a:pPr marL="1295400" lvl="2" indent="-381000"/>
            <a:r>
              <a:rPr lang="en-GB" sz="2200" dirty="0" smtClean="0"/>
              <a:t>Depictions can distort message </a:t>
            </a:r>
            <a:r>
              <a:rPr lang="en-GB" sz="2200" dirty="0" smtClean="0"/>
              <a:t>of original data </a:t>
            </a:r>
            <a:endParaRPr lang="en-GB" sz="2200" dirty="0" smtClean="0"/>
          </a:p>
          <a:p>
            <a:pPr marL="1295400" lvl="2" indent="-381000"/>
            <a:r>
              <a:rPr lang="en-GB" sz="2200" dirty="0" smtClean="0"/>
              <a:t>Concise, but often lacks precision</a:t>
            </a:r>
          </a:p>
          <a:p>
            <a:pPr marL="1295400" lvl="2" indent="-381000"/>
            <a:r>
              <a:rPr lang="en-GB" sz="2200" dirty="0" smtClean="0"/>
              <a:t>Ensure adequate support in body of text</a:t>
            </a:r>
          </a:p>
          <a:p>
            <a:pPr marL="1295400" lvl="2" indent="-381000"/>
            <a:r>
              <a:rPr lang="en-GB" sz="2200" dirty="0" smtClean="0"/>
              <a:t>Leverage explicit references (e.g., “as shown in Figure 1”)</a:t>
            </a:r>
            <a:endParaRPr lang="en-GB" sz="2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2800" dirty="0" smtClean="0"/>
              <a:t>Information Presentation</a:t>
            </a:r>
            <a:endParaRPr lang="en-GB" sz="2800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There are many ways of creating graphs in R and </a:t>
            </a:r>
            <a:r>
              <a:rPr lang="en-GB" sz="2400" dirty="0" err="1" smtClean="0"/>
              <a:t>Rstudio</a:t>
            </a:r>
            <a:r>
              <a:rPr lang="en-GB" sz="2400" dirty="0" smtClean="0"/>
              <a:t>!</a:t>
            </a:r>
          </a:p>
          <a:p>
            <a:endParaRPr lang="en-GB" sz="2000" dirty="0" smtClean="0"/>
          </a:p>
          <a:p>
            <a:r>
              <a:rPr lang="en-GB" sz="2400" dirty="0" smtClean="0"/>
              <a:t>We will use a library called </a:t>
            </a:r>
            <a:r>
              <a:rPr lang="en-GB" sz="2400" b="1" dirty="0" smtClean="0"/>
              <a:t>ggplot2</a:t>
            </a:r>
            <a:r>
              <a:rPr lang="en-GB" sz="2400" dirty="0" smtClean="0"/>
              <a:t>, which you may need to install and load</a:t>
            </a:r>
            <a:endParaRPr lang="en-GB" sz="24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("ggplot2</a:t>
            </a: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dependencies=TRUE</a:t>
            </a: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library(ggplot2)</a:t>
            </a: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dirty="0" smtClean="0"/>
              <a:t>Among its functions should be a </a:t>
            </a:r>
            <a:r>
              <a:rPr lang="en-GB" sz="2000" b="1" dirty="0" err="1" smtClean="0"/>
              <a:t>qplot</a:t>
            </a:r>
            <a:r>
              <a:rPr lang="en-GB" sz="2000" b="1" dirty="0" smtClean="0"/>
              <a:t>()</a:t>
            </a:r>
            <a:r>
              <a:rPr lang="en-GB" sz="2000" dirty="0" smtClean="0"/>
              <a:t>, </a:t>
            </a:r>
            <a:r>
              <a:rPr lang="en-GB" sz="2000" dirty="0"/>
              <a:t>which </a:t>
            </a:r>
            <a:r>
              <a:rPr lang="en-GB" sz="2000" dirty="0" smtClean="0"/>
              <a:t>covers most of the common charts.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7279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- Τίτλος"/>
          <p:cNvSpPr>
            <a:spLocks noGrp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/>
          <a:lstStyle/>
          <a:p>
            <a:r>
              <a:rPr lang="en-GB" b="1" dirty="0" smtClean="0"/>
              <a:t>Information Presentation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itchFamily="2" charset="2"/>
              <a:buNone/>
              <a:defRPr/>
            </a:pPr>
            <a:endParaRPr lang="en-GB" sz="1800" b="1" dirty="0" smtClean="0">
              <a:solidFill>
                <a:srgbClr val="7030A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GB" sz="9600" dirty="0" smtClean="0"/>
              <a:t>Common formats for presenting information include: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9600" dirty="0" smtClean="0"/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en-GB" sz="3000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Bar </a:t>
            </a:r>
            <a:r>
              <a:rPr lang="en-GB" sz="9600" dirty="0" smtClean="0"/>
              <a:t>Chart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Histogram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Frequency </a:t>
            </a:r>
            <a:r>
              <a:rPr lang="en-GB" sz="9600" dirty="0" smtClean="0"/>
              <a:t>Polygon &amp; Ogive</a:t>
            </a:r>
            <a:endParaRPr lang="en-GB" sz="9600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Pie Chart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Scatter Plot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9600" dirty="0" smtClean="0"/>
              <a:t>Box Plot</a:t>
            </a:r>
            <a:endParaRPr lang="en-GB" sz="9400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9600" dirty="0" smtClean="0"/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en-GB" sz="3000" dirty="0" smtClean="0"/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en-GB" sz="3000" dirty="0" smtClean="0"/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en-GB" sz="3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2800" dirty="0" smtClean="0"/>
              <a:t>Do </a:t>
            </a:r>
            <a:r>
              <a:rPr lang="en-GB" sz="2800" dirty="0" smtClean="0"/>
              <a:t>You Know Your Charts and </a:t>
            </a:r>
            <a:r>
              <a:rPr lang="en-GB" sz="2800" dirty="0" smtClean="0"/>
              <a:t>Graphs?</a:t>
            </a:r>
            <a:endParaRPr lang="en-GB" sz="2800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sz="2000" smtClean="0"/>
              <a:t>Which chart or graph is associated with which description?</a:t>
            </a:r>
          </a:p>
          <a:p>
            <a:pPr eaLnBrk="1" hangingPunct="1">
              <a:buFont typeface="Wingdings" pitchFamily="2" charset="2"/>
              <a:buNone/>
            </a:pPr>
            <a:endParaRPr lang="en-GB" sz="2000" smtClean="0"/>
          </a:p>
          <a:p>
            <a:pPr eaLnBrk="1" hangingPunct="1">
              <a:buFont typeface="Wingdings" pitchFamily="2" charset="2"/>
              <a:buNone/>
            </a:pPr>
            <a:endParaRPr lang="en-GB" sz="2000" smtClean="0"/>
          </a:p>
        </p:txBody>
      </p:sp>
      <p:graphicFrame>
        <p:nvGraphicFramePr>
          <p:cNvPr id="283693" name="Group 45"/>
          <p:cNvGraphicFramePr>
            <a:graphicFrameLocks noGrp="1"/>
          </p:cNvGraphicFramePr>
          <p:nvPr/>
        </p:nvGraphicFramePr>
        <p:xfrm>
          <a:off x="900113" y="2420938"/>
          <a:ext cx="7345362" cy="37973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Frequency distribution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circular chart with slices presenting percentage breakdown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Histogram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summary of data presented as classes and frequencies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Ogive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two-dimensional graph of data from two variables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Pie chart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cumulative frequency polygon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Scatter plot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vertical bar chart presenting a frequency distribution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3766" name="Line 118"/>
          <p:cNvSpPr>
            <a:spLocks noChangeShapeType="1"/>
          </p:cNvSpPr>
          <p:nvPr/>
        </p:nvSpPr>
        <p:spPr bwMode="auto">
          <a:xfrm flipV="1">
            <a:off x="2339975" y="4540250"/>
            <a:ext cx="2160588" cy="1296988"/>
          </a:xfrm>
          <a:prstGeom prst="lin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GB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3767" name="Line 119"/>
          <p:cNvSpPr>
            <a:spLocks noChangeShapeType="1"/>
          </p:cNvSpPr>
          <p:nvPr/>
        </p:nvSpPr>
        <p:spPr bwMode="auto">
          <a:xfrm>
            <a:off x="2339975" y="3605213"/>
            <a:ext cx="2160588" cy="2303462"/>
          </a:xfrm>
          <a:prstGeom prst="lin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GB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3768" name="Line 120"/>
          <p:cNvSpPr>
            <a:spLocks noChangeShapeType="1"/>
          </p:cNvSpPr>
          <p:nvPr/>
        </p:nvSpPr>
        <p:spPr bwMode="auto">
          <a:xfrm>
            <a:off x="2339975" y="4468813"/>
            <a:ext cx="2160588" cy="863600"/>
          </a:xfrm>
          <a:prstGeom prst="lin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GB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3769" name="Line 121"/>
          <p:cNvSpPr>
            <a:spLocks noChangeShapeType="1"/>
          </p:cNvSpPr>
          <p:nvPr/>
        </p:nvSpPr>
        <p:spPr bwMode="auto">
          <a:xfrm flipV="1">
            <a:off x="2339975" y="2884488"/>
            <a:ext cx="2160588" cy="2376487"/>
          </a:xfrm>
          <a:prstGeom prst="lin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GB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3770" name="Line 122"/>
          <p:cNvSpPr>
            <a:spLocks noChangeShapeType="1"/>
          </p:cNvSpPr>
          <p:nvPr/>
        </p:nvSpPr>
        <p:spPr bwMode="auto">
          <a:xfrm>
            <a:off x="2339975" y="2813050"/>
            <a:ext cx="2160588" cy="935038"/>
          </a:xfrm>
          <a:prstGeom prst="lin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GB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8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8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8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8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766" grpId="0" animBg="1"/>
      <p:bldP spid="283767" grpId="0" animBg="1"/>
      <p:bldP spid="283768" grpId="0" animBg="1"/>
      <p:bldP spid="283769" grpId="0" animBg="1"/>
      <p:bldP spid="28377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bar chart or bar graph is a chart or graph that presents categorical data with rectangular bars with heights or lengths proportional to the values that they represent.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bars can be plotted vertically or </a:t>
            </a:r>
            <a:r>
              <a:rPr lang="en-US" dirty="0" smtClean="0"/>
              <a:t>horizontally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US" dirty="0"/>
              <a:t>Bar charts are useful for displaying data that are classified into nominal or ordinal </a:t>
            </a:r>
            <a:r>
              <a:rPr lang="en-US" dirty="0" smtClean="0"/>
              <a:t>categories in order to make comparisons.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809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To a simple bar chart: 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qplot(dat$GENDER</a:t>
            </a:r>
            <a:r>
              <a:rPr lang="nl-NL" sz="2400" dirty="0">
                <a:latin typeface="Consolas" panose="020B0609020204030204" pitchFamily="49" charset="0"/>
                <a:cs typeface="Consolas" panose="020B0609020204030204" pitchFamily="49" charset="0"/>
              </a:rPr>
              <a:t>, geom="bar", stat="identity</a:t>
            </a:r>
            <a:r>
              <a:rPr lang="nl-N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b="1" dirty="0" err="1" smtClean="0"/>
              <a:t>geom</a:t>
            </a:r>
            <a:r>
              <a:rPr lang="en-GB" dirty="0" smtClean="0"/>
              <a:t> argument refers to the type of chart that </a:t>
            </a:r>
            <a:r>
              <a:rPr lang="en-GB" b="1" dirty="0" err="1" smtClean="0"/>
              <a:t>qplot</a:t>
            </a:r>
            <a:r>
              <a:rPr lang="en-GB" dirty="0" smtClean="0"/>
              <a:t> will produce.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b="1" dirty="0" smtClean="0"/>
              <a:t>stat</a:t>
            </a:r>
            <a:r>
              <a:rPr lang="en-GB" dirty="0" smtClean="0"/>
              <a:t> argument is depreciated, but useful when no statistical analysis or summary statistic like a mean is needed. For a bar chart, “identify” defaults to a count.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9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Power Analysis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 smtClean="0"/>
              <a:t>Make Your Work Meaningful!</a:t>
            </a:r>
            <a:endParaRPr lang="en-GB" i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52" y="1844675"/>
            <a:ext cx="5770296" cy="4392613"/>
          </a:xfrm>
        </p:spPr>
      </p:pic>
    </p:spTree>
    <p:extLst>
      <p:ext uri="{BB962C8B-B14F-4D97-AF65-F5344CB8AC3E}">
        <p14:creationId xmlns:p14="http://schemas.microsoft.com/office/powerpoint/2010/main" val="1192505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charts can be made much more complex using other </a:t>
            </a:r>
            <a:r>
              <a:rPr lang="en-GB" dirty="0" err="1" smtClean="0"/>
              <a:t>ggplot</a:t>
            </a:r>
            <a:r>
              <a:rPr lang="en-GB" dirty="0" smtClean="0"/>
              <a:t> functions: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sz="1600" dirty="0" smtClean="0"/>
              <a:t>     </a:t>
            </a:r>
            <a:r>
              <a:rPr lang="en-GB" sz="1600" dirty="0" smtClean="0">
                <a:hlinkClick r:id="rId2"/>
              </a:rPr>
              <a:t>http</a:t>
            </a:r>
            <a:r>
              <a:rPr lang="en-GB" sz="1600" dirty="0">
                <a:hlinkClick r:id="rId2"/>
              </a:rPr>
              <a:t>://www.cookbook-r.com/Graphs/Bar_and_line_graphs_(ggplot2)/</a:t>
            </a:r>
            <a:endParaRPr lang="en-GB" sz="1600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3"/>
          <a:srcRect l="7870" t="23286" r="7669" b="24843"/>
          <a:stretch/>
        </p:blipFill>
        <p:spPr>
          <a:xfrm>
            <a:off x="899592" y="2852936"/>
            <a:ext cx="750399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78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Histogram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 smtClean="0"/>
              <a:t>A type of vertical bar chart used to depict a frequency distribution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1400" dirty="0" smtClean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 smtClean="0"/>
              <a:t>Construction steps: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500" dirty="0" smtClean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GB" dirty="0" smtClean="0"/>
              <a:t>Label the </a:t>
            </a:r>
            <a:r>
              <a:rPr lang="en-GB" b="1" dirty="0" smtClean="0"/>
              <a:t>x</a:t>
            </a:r>
            <a:r>
              <a:rPr lang="en-GB" dirty="0" smtClean="0"/>
              <a:t> axis with the class endpoints 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GB" sz="500" dirty="0" smtClean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GB" dirty="0" smtClean="0"/>
              <a:t>Label the </a:t>
            </a:r>
            <a:r>
              <a:rPr lang="en-GB" b="1" dirty="0" smtClean="0"/>
              <a:t>y</a:t>
            </a:r>
            <a:r>
              <a:rPr lang="en-GB" dirty="0" smtClean="0"/>
              <a:t> axis with the frequencies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GB" sz="500" dirty="0" smtClean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GB" dirty="0" smtClean="0"/>
              <a:t>Label the chart with an </a:t>
            </a:r>
            <a:r>
              <a:rPr lang="en-GB" b="1" dirty="0" smtClean="0"/>
              <a:t>appropriate</a:t>
            </a:r>
            <a:r>
              <a:rPr lang="en-GB" dirty="0" smtClean="0"/>
              <a:t> title, i.e. </a:t>
            </a:r>
            <a:r>
              <a:rPr lang="en-GB" b="1" dirty="0" smtClean="0"/>
              <a:t>not</a:t>
            </a:r>
            <a:r>
              <a:rPr lang="en-GB" dirty="0" smtClean="0"/>
              <a:t> </a:t>
            </a:r>
            <a:r>
              <a:rPr lang="en-GB" altLang="en-US" dirty="0" smtClean="0"/>
              <a:t>‘</a:t>
            </a:r>
            <a:r>
              <a:rPr lang="en-GB" dirty="0" smtClean="0"/>
              <a:t>bar chart</a:t>
            </a:r>
            <a:r>
              <a:rPr lang="en-GB" altLang="en-US" dirty="0" smtClean="0"/>
              <a:t>’</a:t>
            </a:r>
            <a:endParaRPr lang="en-GB" dirty="0" smtClean="0"/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GB" sz="1400" dirty="0" smtClean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 smtClean="0"/>
              <a:t>A quick look at the histogram reveals which class intervals produce the highest frequency totals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500" dirty="0" smtClean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GB" dirty="0" smtClean="0"/>
              <a:t>E.g. which age group </a:t>
            </a:r>
            <a:r>
              <a:rPr lang="en-GB" dirty="0" smtClean="0"/>
              <a:t>most often enrols in undergraduate computing courses?</a:t>
            </a:r>
            <a:endParaRPr lang="en-GB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Histogram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To display a frequency table, examining birth years from 1975 to 2000 in 5-year intervals, use the following command: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summary(cut(</a:t>
            </a:r>
            <a:r>
              <a:rPr lang="en-GB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dat$BIRTH_YEAR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, c(1975,seq(1980,2000,5)), </a:t>
            </a:r>
            <a:r>
              <a:rPr lang="en-GB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include.lowest</a:t>
            </a: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T,right</a:t>
            </a:r>
            <a:r>
              <a:rPr lang="en-GB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=FALSE))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To display a </a:t>
            </a:r>
            <a:r>
              <a:rPr lang="en-GB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histogram based on this data:</a:t>
            </a:r>
            <a:endParaRPr lang="en-GB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dat$BIRTH_YEAR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="Year of Birth",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="Count", main="Breakdown of Birth Years", breaks=5)</a:t>
            </a:r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18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 smtClean="0"/>
              <a:t>Histogram</a:t>
            </a:r>
            <a:endParaRPr lang="en-GB" i="1" dirty="0" smtClean="0"/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822" y="1989138"/>
            <a:ext cx="5200982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Frequency Polygon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 smtClean="0"/>
              <a:t>A graph in which line segments connecting the dots depict a frequency distribution</a:t>
            </a:r>
          </a:p>
          <a:p>
            <a:endParaRPr lang="en-GB" sz="1400" dirty="0" smtClean="0"/>
          </a:p>
          <a:p>
            <a:r>
              <a:rPr lang="en-GB" sz="2400" dirty="0" smtClean="0"/>
              <a:t>Construction steps:</a:t>
            </a:r>
          </a:p>
          <a:p>
            <a:endParaRPr lang="en-GB" sz="800" dirty="0" smtClean="0"/>
          </a:p>
          <a:p>
            <a:pPr lvl="2"/>
            <a:r>
              <a:rPr lang="en-GB" dirty="0" smtClean="0"/>
              <a:t>Label the </a:t>
            </a:r>
            <a:r>
              <a:rPr lang="en-GB" b="1" dirty="0" smtClean="0"/>
              <a:t>x</a:t>
            </a:r>
            <a:r>
              <a:rPr lang="en-GB" dirty="0" smtClean="0"/>
              <a:t> axis with the class endpoints </a:t>
            </a:r>
          </a:p>
          <a:p>
            <a:pPr lvl="2"/>
            <a:endParaRPr lang="en-GB" sz="800" dirty="0" smtClean="0"/>
          </a:p>
          <a:p>
            <a:pPr lvl="2"/>
            <a:r>
              <a:rPr lang="en-GB" dirty="0" smtClean="0"/>
              <a:t>Label the </a:t>
            </a:r>
            <a:r>
              <a:rPr lang="en-GB" b="1" dirty="0" smtClean="0"/>
              <a:t>y</a:t>
            </a:r>
            <a:r>
              <a:rPr lang="en-GB" dirty="0" smtClean="0"/>
              <a:t> axis with the frequencies</a:t>
            </a:r>
          </a:p>
          <a:p>
            <a:pPr lvl="2"/>
            <a:endParaRPr lang="en-GB" sz="1600" dirty="0" smtClean="0"/>
          </a:p>
          <a:p>
            <a:pPr lvl="2"/>
            <a:r>
              <a:rPr lang="en-GB" dirty="0" smtClean="0"/>
              <a:t>Plot a dot for the frequency value at the midpoint of each class interval </a:t>
            </a:r>
            <a:br>
              <a:rPr lang="en-GB" dirty="0" smtClean="0"/>
            </a:br>
            <a:r>
              <a:rPr lang="en-GB" dirty="0" smtClean="0"/>
              <a:t>(different to </a:t>
            </a:r>
            <a:r>
              <a:rPr lang="en-GB" dirty="0" err="1" smtClean="0"/>
              <a:t>Ogive</a:t>
            </a:r>
            <a:r>
              <a:rPr lang="en-GB" dirty="0" smtClean="0"/>
              <a:t>)</a:t>
            </a:r>
          </a:p>
          <a:p>
            <a:pPr lvl="2"/>
            <a:endParaRPr lang="en-GB" sz="1600" dirty="0" smtClean="0"/>
          </a:p>
          <a:p>
            <a:pPr lvl="2"/>
            <a:r>
              <a:rPr lang="en-GB" dirty="0" smtClean="0"/>
              <a:t>Connect these dots with a line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Frequency Polygon</a:t>
            </a:r>
            <a:endParaRPr lang="en-GB" sz="360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To display a histogram of students’ conscientiousness, use the following command: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(CONSCIENTIOUSNESS), stat="count") +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geom_freqpoly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binwidth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20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32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Frequency </a:t>
            </a:r>
            <a:r>
              <a:rPr lang="en-GB" dirty="0" smtClean="0"/>
              <a:t>Polygon</a:t>
            </a:r>
            <a:endParaRPr lang="en-GB" i="1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52" y="1844675"/>
            <a:ext cx="5770296" cy="439261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err="1" smtClean="0"/>
              <a:t>Ogive</a:t>
            </a:r>
            <a:endParaRPr lang="en-GB" sz="36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sz="2400" dirty="0" smtClean="0"/>
              <a:t>A Cumulative Frequency (CF) polygon</a:t>
            </a:r>
          </a:p>
          <a:p>
            <a:pPr>
              <a:lnSpc>
                <a:spcPct val="90000"/>
              </a:lnSpc>
            </a:pPr>
            <a:endParaRPr lang="en-GB" sz="16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Construction steps:</a:t>
            </a:r>
          </a:p>
          <a:p>
            <a:pPr>
              <a:lnSpc>
                <a:spcPct val="90000"/>
              </a:lnSpc>
            </a:pPr>
            <a:endParaRPr lang="en-GB" sz="800" dirty="0" smtClean="0"/>
          </a:p>
          <a:p>
            <a:pPr>
              <a:lnSpc>
                <a:spcPct val="90000"/>
              </a:lnSpc>
            </a:pPr>
            <a:endParaRPr lang="en-GB" sz="400" dirty="0" smtClean="0"/>
          </a:p>
          <a:p>
            <a:pPr lvl="2">
              <a:lnSpc>
                <a:spcPct val="90000"/>
              </a:lnSpc>
            </a:pPr>
            <a:r>
              <a:rPr lang="en-GB" dirty="0" smtClean="0"/>
              <a:t>Label the </a:t>
            </a:r>
            <a:r>
              <a:rPr lang="en-GB" b="1" dirty="0" smtClean="0"/>
              <a:t>x</a:t>
            </a:r>
            <a:r>
              <a:rPr lang="en-GB" dirty="0" smtClean="0"/>
              <a:t> axis with the class endpoints </a:t>
            </a:r>
          </a:p>
          <a:p>
            <a:pPr lvl="2">
              <a:lnSpc>
                <a:spcPct val="90000"/>
              </a:lnSpc>
            </a:pPr>
            <a:endParaRPr lang="en-GB" sz="1000" dirty="0" smtClean="0"/>
          </a:p>
          <a:p>
            <a:pPr lvl="2">
              <a:lnSpc>
                <a:spcPct val="90000"/>
              </a:lnSpc>
            </a:pPr>
            <a:r>
              <a:rPr lang="en-GB" dirty="0" smtClean="0"/>
              <a:t>Label the </a:t>
            </a:r>
            <a:r>
              <a:rPr lang="en-GB" b="1" dirty="0" smtClean="0"/>
              <a:t>y</a:t>
            </a:r>
            <a:r>
              <a:rPr lang="en-GB" dirty="0" smtClean="0"/>
              <a:t> axis with the cumulative frequencies</a:t>
            </a:r>
          </a:p>
          <a:p>
            <a:pPr lvl="2">
              <a:lnSpc>
                <a:spcPct val="90000"/>
              </a:lnSpc>
            </a:pPr>
            <a:endParaRPr lang="en-GB" sz="1000" dirty="0" smtClean="0"/>
          </a:p>
          <a:p>
            <a:pPr lvl="2">
              <a:lnSpc>
                <a:spcPct val="90000"/>
              </a:lnSpc>
            </a:pPr>
            <a:r>
              <a:rPr lang="en-GB" dirty="0" smtClean="0"/>
              <a:t>A dot of </a:t>
            </a:r>
            <a:r>
              <a:rPr lang="en-GB" altLang="en-US" dirty="0" smtClean="0"/>
              <a:t>‘</a:t>
            </a:r>
            <a:r>
              <a:rPr lang="en-GB" dirty="0" smtClean="0"/>
              <a:t>0</a:t>
            </a:r>
            <a:r>
              <a:rPr lang="en-GB" altLang="en-US" dirty="0" smtClean="0"/>
              <a:t>’</a:t>
            </a:r>
            <a:r>
              <a:rPr lang="en-GB" dirty="0" smtClean="0"/>
              <a:t> is placed at the beginning of the first class</a:t>
            </a:r>
          </a:p>
          <a:p>
            <a:pPr lvl="2">
              <a:lnSpc>
                <a:spcPct val="90000"/>
              </a:lnSpc>
            </a:pPr>
            <a:endParaRPr lang="en-GB" sz="1000" dirty="0" smtClean="0"/>
          </a:p>
          <a:p>
            <a:pPr lvl="2">
              <a:lnSpc>
                <a:spcPct val="90000"/>
              </a:lnSpc>
            </a:pPr>
            <a:r>
              <a:rPr lang="en-GB" dirty="0" smtClean="0"/>
              <a:t>Mark a dot for the CF value at the end of each class interval</a:t>
            </a:r>
          </a:p>
          <a:p>
            <a:pPr lvl="2">
              <a:lnSpc>
                <a:spcPct val="90000"/>
              </a:lnSpc>
            </a:pPr>
            <a:endParaRPr lang="en-GB" sz="1000" dirty="0" smtClean="0"/>
          </a:p>
          <a:p>
            <a:pPr lvl="2">
              <a:lnSpc>
                <a:spcPct val="90000"/>
              </a:lnSpc>
            </a:pPr>
            <a:r>
              <a:rPr lang="en-GB" dirty="0" smtClean="0"/>
              <a:t>Connect these dots with a line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err="1" smtClean="0"/>
              <a:t>Ogive</a:t>
            </a:r>
            <a:endParaRPr lang="en-GB" sz="36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 smtClean="0"/>
              <a:t>To construct an ogive, you need to format the data into cumulative frequencies:</a:t>
            </a:r>
            <a:endParaRPr lang="en-GB" sz="2400" dirty="0" smtClean="0"/>
          </a:p>
          <a:p>
            <a:pPr>
              <a:lnSpc>
                <a:spcPct val="90000"/>
              </a:lnSpc>
            </a:pPr>
            <a:endParaRPr lang="en-GB" sz="16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cumfreq0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&lt;- c(0,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cumsum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(table(cut(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dat$CONSCIENTIOUSNESS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240, by=20), right=FALSE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))))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 smtClean="0"/>
              <a:t>Then plot the chart based on this data:</a:t>
            </a: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plot(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240, by=20), cumfreq0, main="Range of Conscientiousness",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="Level of Conscientiousness",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="Cumulative Frequency") + lines(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240, by=20), cumfreq0)</a:t>
            </a: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82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 </a:t>
            </a:r>
            <a:r>
              <a:rPr lang="en-GB" b="1" dirty="0" smtClean="0"/>
              <a:t>statistical power</a:t>
            </a:r>
            <a:r>
              <a:rPr lang="en-GB" dirty="0" smtClean="0"/>
              <a:t> of a hypothesis test is the probability of making the correct decision if the alternative hypothesis is true. That is, the </a:t>
            </a:r>
            <a:r>
              <a:rPr lang="en-GB" b="1" dirty="0" smtClean="0"/>
              <a:t>power</a:t>
            </a:r>
            <a:r>
              <a:rPr lang="en-GB" dirty="0" smtClean="0"/>
              <a:t> of a hypothesis test is the probability of rejecting the null hypothesis when the alternative hypothesis is true.</a:t>
            </a:r>
          </a:p>
          <a:p>
            <a:r>
              <a:rPr lang="en-GB" dirty="0" smtClean="0"/>
              <a:t>(Avoiding a Type-II error)</a:t>
            </a:r>
            <a:endParaRPr lang="en-GB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/>
          <a:lstStyle/>
          <a:p>
            <a:pPr eaLnBrk="1" hangingPunct="1"/>
            <a:r>
              <a:rPr lang="en-GB" dirty="0" smtClean="0"/>
              <a:t>Ogive</a:t>
            </a:r>
            <a:endParaRPr lang="en-GB" i="1" dirty="0" smtClean="0"/>
          </a:p>
        </p:txBody>
      </p:sp>
      <p:pic>
        <p:nvPicPr>
          <p:cNvPr id="225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1844824"/>
            <a:ext cx="5588171" cy="425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smtClean="0"/>
              <a:t>Pie Chart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sz="2400" dirty="0" smtClean="0"/>
              <a:t>A circular depiction of data where the area of the whole pie = 100% of the data being studied. Slices represent a % breakdown of each of the values</a:t>
            </a:r>
          </a:p>
          <a:p>
            <a:pPr>
              <a:lnSpc>
                <a:spcPct val="80000"/>
              </a:lnSpc>
            </a:pPr>
            <a:endParaRPr lang="en-GB" sz="1600" dirty="0" smtClean="0"/>
          </a:p>
          <a:p>
            <a:pPr>
              <a:lnSpc>
                <a:spcPct val="80000"/>
              </a:lnSpc>
            </a:pPr>
            <a:r>
              <a:rPr lang="en-GB" sz="2400" dirty="0" smtClean="0"/>
              <a:t>Business uses: e.g. for depicting budget categories, market share, time and resource allocation</a:t>
            </a:r>
          </a:p>
          <a:p>
            <a:pPr>
              <a:lnSpc>
                <a:spcPct val="80000"/>
              </a:lnSpc>
            </a:pPr>
            <a:endParaRPr lang="en-GB" sz="1600" dirty="0" smtClean="0"/>
          </a:p>
          <a:p>
            <a:pPr>
              <a:lnSpc>
                <a:spcPct val="80000"/>
              </a:lnSpc>
            </a:pPr>
            <a:r>
              <a:rPr lang="en-GB" sz="2400" dirty="0" smtClean="0"/>
              <a:t>Generally more difficult to interpret the size of the slices compared to the bars in a histogram. But- usage of </a:t>
            </a:r>
            <a:r>
              <a:rPr lang="en-GB" altLang="en-US" sz="2400" dirty="0" smtClean="0"/>
              <a:t>‘</a:t>
            </a:r>
            <a:r>
              <a:rPr lang="en-GB" sz="2400" dirty="0" smtClean="0"/>
              <a:t>%</a:t>
            </a:r>
            <a:r>
              <a:rPr lang="en-GB" altLang="en-US" sz="2400" dirty="0" smtClean="0"/>
              <a:t>’</a:t>
            </a:r>
            <a:r>
              <a:rPr lang="en-GB" sz="2400" dirty="0" smtClean="0"/>
              <a:t> can clarify slice size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Pie Chart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sz="2400" dirty="0" smtClean="0"/>
              <a:t>Construction steps: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sz="24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GB" dirty="0" smtClean="0"/>
              <a:t>Convert each toothpaste brand amount to a proportion by dividing each individual amount by the total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 smtClean="0"/>
              <a:t>		</a:t>
            </a:r>
            <a:r>
              <a:rPr lang="en-GB" dirty="0" smtClean="0"/>
              <a:t>E.g. 102 / 200  =  0.51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sz="24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AutoNum type="arabicPeriod" startAt="2"/>
            </a:pPr>
            <a:r>
              <a:rPr lang="en-GB" dirty="0" smtClean="0"/>
              <a:t>Convert each proportion to degrees by multiplying by 360</a:t>
            </a:r>
            <a:r>
              <a:rPr lang="en-US" dirty="0" smtClean="0"/>
              <a:t>°</a:t>
            </a:r>
          </a:p>
          <a:p>
            <a:pPr marL="1752600" lvl="3" indent="-3810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</a:t>
            </a:r>
            <a:r>
              <a:rPr lang="en-US" sz="2400" dirty="0" smtClean="0"/>
              <a:t>E.g. 0.51 * 360°  =  183.6°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Pie Chart</a:t>
            </a:r>
            <a:endParaRPr lang="en-GB" sz="36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 smtClean="0"/>
              <a:t>To construct a pie chart, you first need to label the categories:</a:t>
            </a:r>
            <a:endParaRPr lang="en-GB" sz="2400" dirty="0" smtClean="0"/>
          </a:p>
          <a:p>
            <a:pPr>
              <a:lnSpc>
                <a:spcPct val="90000"/>
              </a:lnSpc>
            </a:pPr>
            <a:endParaRPr lang="en-GB" sz="16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Lbls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c("Prior Experience with 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Pre-University Qualification", "Prior Experience without 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Pre-University Qualification", "No Prior Experience")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 smtClean="0"/>
              <a:t>Then plot the pie chart based on this data:</a:t>
            </a: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pie(table(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dat$PRIOR_EXP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), labels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lbls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39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dirty="0" smtClean="0">
                <a:solidFill>
                  <a:srgbClr val="19B83F"/>
                </a:solidFill>
              </a:rPr>
              <a:t>Pie Chart</a:t>
            </a:r>
            <a:endParaRPr lang="en-GB" dirty="0"/>
          </a:p>
        </p:txBody>
      </p:sp>
      <p:pic>
        <p:nvPicPr>
          <p:cNvPr id="8" name="Content Placeholder 7" descr="pie_char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02282" y="1844675"/>
            <a:ext cx="6539436" cy="439261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Scatter Plot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dirty="0" smtClean="0"/>
              <a:t>Illustrates the relationship between two variables based on its underlying data points</a:t>
            </a:r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E.g. the link between neurotic personality traits and programming anxiety</a:t>
            </a:r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Scatter graph - a two-dimensional graph plot of pairs of points from two variables</a:t>
            </a:r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Relationships will vary in strength, line of best fit used to indicate magnitude through slope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GB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Scatter Plot</a:t>
            </a:r>
            <a:endParaRPr lang="en-GB" sz="36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For the line of best fit, going to use the </a:t>
            </a:r>
            <a:r>
              <a:rPr lang="en-GB" sz="2000" b="1" dirty="0" err="1" smtClean="0"/>
              <a:t>rlm</a:t>
            </a:r>
            <a:r>
              <a:rPr lang="en-GB" sz="2000" b="1" dirty="0" smtClean="0"/>
              <a:t>()</a:t>
            </a:r>
            <a:r>
              <a:rPr lang="en-GB" sz="2000" dirty="0" smtClean="0"/>
              <a:t> function for a robust linear model to mitigate the influence of dataset outliers:</a:t>
            </a:r>
            <a:endParaRPr lang="en-GB" sz="2000" dirty="0" smtClean="0"/>
          </a:p>
          <a:p>
            <a:pPr>
              <a:lnSpc>
                <a:spcPct val="90000"/>
              </a:lnSpc>
            </a:pPr>
            <a:endParaRPr lang="en-GB" sz="16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library(MASS)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Then using the </a:t>
            </a:r>
            <a:r>
              <a:rPr lang="en-GB" sz="1800" b="1" dirty="0" err="1" smtClean="0"/>
              <a:t>qplot</a:t>
            </a:r>
            <a:r>
              <a:rPr lang="en-GB" sz="1800" b="1" dirty="0" smtClean="0"/>
              <a:t>()</a:t>
            </a:r>
            <a:r>
              <a:rPr lang="en-GB" sz="1800" dirty="0" smtClean="0"/>
              <a:t> command with a combination of </a:t>
            </a:r>
            <a:r>
              <a:rPr lang="en-GB" sz="1800" b="1" dirty="0" err="1" smtClean="0"/>
              <a:t>geom</a:t>
            </a:r>
            <a:r>
              <a:rPr lang="en-GB" sz="1800" dirty="0" smtClean="0"/>
              <a:t> arguments including “point” (the scatter dots) and “smooth” (the line of best fit.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qplot</a:t>
            </a:r>
            <a:r>
              <a:rPr lang="en-GB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dat$ANXIETY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dat$NEUROTICISM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geom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c("point", "smooth"), method="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rlm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", main="Correlation between Anxiety and Neuroticism",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GB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Anxiety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="Neuroticism</a:t>
            </a:r>
            <a:r>
              <a:rPr lang="en-GB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Try without the </a:t>
            </a:r>
            <a:r>
              <a:rPr lang="en-US" sz="1800" b="1" dirty="0" smtClean="0"/>
              <a:t>method</a:t>
            </a:r>
            <a:r>
              <a:rPr lang="en-US" sz="1800" dirty="0" smtClean="0"/>
              <a:t> argument. What happens?</a:t>
            </a:r>
          </a:p>
        </p:txBody>
      </p:sp>
    </p:spTree>
    <p:extLst>
      <p:ext uri="{BB962C8B-B14F-4D97-AF65-F5344CB8AC3E}">
        <p14:creationId xmlns:p14="http://schemas.microsoft.com/office/powerpoint/2010/main" val="3528669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/>
          <a:lstStyle/>
          <a:p>
            <a:pPr eaLnBrk="1" hangingPunct="1"/>
            <a:r>
              <a:rPr lang="en-GB" dirty="0" smtClean="0"/>
              <a:t>Scatter </a:t>
            </a:r>
            <a:r>
              <a:rPr lang="en-GB" dirty="0" smtClean="0"/>
              <a:t>Plot</a:t>
            </a:r>
            <a:endParaRPr lang="en-GB" i="1" dirty="0" smtClean="0"/>
          </a:p>
        </p:txBody>
      </p:sp>
      <p:pic>
        <p:nvPicPr>
          <p:cNvPr id="27653" name="Picture 6" descr="ScattePlot1-1x7cxgu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87624" y="1772816"/>
            <a:ext cx="6699098" cy="449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Box </a:t>
            </a:r>
            <a:r>
              <a:rPr lang="en-GB" sz="3600" dirty="0" smtClean="0"/>
              <a:t>Plot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dirty="0" smtClean="0"/>
              <a:t>Illustrates </a:t>
            </a:r>
            <a:r>
              <a:rPr lang="en-GB" sz="2400" dirty="0" smtClean="0"/>
              <a:t>proportions of a distribution, and useful for comparing groups</a:t>
            </a:r>
            <a:endParaRPr lang="en-GB" sz="2400" dirty="0" smtClean="0"/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Looking “down” on the distribution from the top, like viewing hills on a plane</a:t>
            </a:r>
            <a:endParaRPr lang="en-GB" sz="2400" dirty="0" smtClean="0"/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Lines outside the box represent range</a:t>
            </a:r>
            <a:endParaRPr lang="en-GB" sz="2400" dirty="0" smtClean="0"/>
          </a:p>
          <a:p>
            <a:pPr>
              <a:spcBef>
                <a:spcPct val="0"/>
              </a:spcBef>
            </a:pPr>
            <a:endParaRPr lang="en-GB" dirty="0" smtClean="0"/>
          </a:p>
          <a:p>
            <a:pPr>
              <a:spcBef>
                <a:spcPct val="0"/>
              </a:spcBef>
            </a:pPr>
            <a:r>
              <a:rPr lang="en-GB" sz="2400" dirty="0" smtClean="0"/>
              <a:t>Box represents the lower and upper quartiles</a:t>
            </a:r>
          </a:p>
          <a:p>
            <a:pPr>
              <a:spcBef>
                <a:spcPct val="0"/>
              </a:spcBef>
            </a:pPr>
            <a:endParaRPr lang="en-GB" sz="2400" dirty="0"/>
          </a:p>
          <a:p>
            <a:pPr>
              <a:spcBef>
                <a:spcPct val="0"/>
              </a:spcBef>
            </a:pPr>
            <a:r>
              <a:rPr lang="en-GB" sz="2400" dirty="0" smtClean="0"/>
              <a:t>Line inside the box represents the median </a:t>
            </a:r>
            <a:endParaRPr lang="en-GB" sz="2400" dirty="0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391994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dirty="0" smtClean="0"/>
              <a:t>Pie Chart</a:t>
            </a:r>
            <a:endParaRPr lang="en-GB" sz="36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39261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 smtClean="0"/>
              <a:t>Wrapping up commands into a single line:</a:t>
            </a:r>
            <a:endParaRPr lang="en-GB" sz="2400" dirty="0" smtClean="0"/>
          </a:p>
          <a:p>
            <a:pPr>
              <a:lnSpc>
                <a:spcPct val="90000"/>
              </a:lnSpc>
            </a:pPr>
            <a:endParaRPr lang="en-GB" sz="16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qplot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(factor(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dat$PRIOR_EXP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labels=c("Prior Experience with 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Pre-University Qualification", "Prior Experience without 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Pre-University Qualification", "No Prior Experience")),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dat$ANXIETY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"boxplot", main="Anxiety of Students from Different Backgrounds",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="Background",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="Level of Programming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Anxiety")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Take note of the </a:t>
            </a:r>
            <a:r>
              <a:rPr lang="en-GB" sz="1800" b="1" dirty="0" smtClean="0"/>
              <a:t>factor()</a:t>
            </a:r>
            <a:r>
              <a:rPr lang="en-GB" sz="1800" dirty="0" smtClean="0"/>
              <a:t> command --- useful for distinguishing between different nominal characteristics or members of experimental and non-experimental groups! 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The labels </a:t>
            </a:r>
            <a:r>
              <a:rPr lang="en-GB" sz="1800" dirty="0" err="1" smtClean="0"/>
              <a:t>struct</a:t>
            </a:r>
            <a:r>
              <a:rPr lang="en-GB" sz="1800" dirty="0" smtClean="0"/>
              <a:t> is setup in ascending order.</a:t>
            </a:r>
            <a:endParaRPr lang="en-GB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0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Consider a usability trial testing two different control schemes for the same game. You might want to know which control scheme contributes to RSI, but unfortunately, only a few cases report problems. You can only test each scheme on a hundred play testers, but only a few in each group suffer serious effects.</a:t>
            </a:r>
          </a:p>
          <a:p>
            <a:endParaRPr lang="en-GB" dirty="0" smtClean="0"/>
          </a:p>
          <a:p>
            <a:r>
              <a:rPr lang="en-GB" dirty="0" smtClean="0"/>
              <a:t>A researcher finds their p-value greater than 5%. They write: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“</a:t>
            </a:r>
            <a:r>
              <a:rPr lang="en-GB" i="1" dirty="0" smtClean="0"/>
              <a:t>There was no statistically significant difference in adverse effects between groups</a:t>
            </a:r>
            <a:r>
              <a:rPr lang="en-GB" dirty="0" smtClean="0"/>
              <a:t>”</a:t>
            </a:r>
          </a:p>
          <a:p>
            <a:endParaRPr lang="en-GB" dirty="0" smtClean="0"/>
          </a:p>
          <a:p>
            <a:r>
              <a:rPr lang="en-GB" dirty="0" smtClean="0"/>
              <a:t>Is there likely to be </a:t>
            </a:r>
            <a:r>
              <a:rPr lang="en-GB" b="1" dirty="0" smtClean="0"/>
              <a:t>no</a:t>
            </a:r>
            <a:r>
              <a:rPr lang="en-GB" dirty="0" smtClean="0"/>
              <a:t> difference? </a:t>
            </a:r>
            <a:r>
              <a:rPr lang="en-GB" b="1" dirty="0" smtClean="0"/>
              <a:t>Discuss.</a:t>
            </a:r>
            <a:endParaRPr lang="en-GB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574675"/>
          </a:xfrm>
        </p:spPr>
        <p:txBody>
          <a:bodyPr/>
          <a:lstStyle/>
          <a:p>
            <a:pPr eaLnBrk="1" hangingPunct="1"/>
            <a:r>
              <a:rPr lang="en-GB" dirty="0" smtClean="0"/>
              <a:t>Box Plot</a:t>
            </a:r>
            <a:endParaRPr lang="en-GB" i="1" dirty="0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1583" y="1772816"/>
            <a:ext cx="5911180" cy="449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5367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dirty="0" smtClean="0"/>
              <a:t>Let’s consider a simple scenario to explore: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A gambler is convinced that an opponent has an unfair coin: rather than getting heads half the time and tails half the time, the proportion is different! </a:t>
            </a:r>
          </a:p>
          <a:p>
            <a:r>
              <a:rPr lang="en-GB" dirty="0" smtClean="0"/>
              <a:t>How to prove it?</a:t>
            </a:r>
          </a:p>
          <a:p>
            <a:r>
              <a:rPr lang="en-GB" dirty="0" smtClean="0"/>
              <a:t>You can’t just flip the coin a hundred times and count the heads. Even with a perfectly fair coin, there won’t be exactly fifty heads because of random error!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Power</a:t>
            </a:r>
            <a:endParaRPr lang="en-GB" dirty="0"/>
          </a:p>
        </p:txBody>
      </p:sp>
      <p:pic>
        <p:nvPicPr>
          <p:cNvPr id="113666" name="Picture 2" descr="_images/binomia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555" b="4733"/>
          <a:stretch>
            <a:fillRect/>
          </a:stretch>
        </p:blipFill>
        <p:spPr bwMode="auto">
          <a:xfrm>
            <a:off x="467544" y="1844824"/>
            <a:ext cx="8163272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or End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UNH_PPT_TMPLT</Template>
  <TotalTime>0</TotalTime>
  <Words>2403</Words>
  <Application>Microsoft Office PowerPoint</Application>
  <PresentationFormat>On-screen Show (4:3)</PresentationFormat>
  <Paragraphs>436</Paragraphs>
  <Slides>70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Consolas</vt:lpstr>
      <vt:lpstr>Times New Roman</vt:lpstr>
      <vt:lpstr>Verdana</vt:lpstr>
      <vt:lpstr>Wingdings</vt:lpstr>
      <vt:lpstr>Internal Slide</vt:lpstr>
      <vt:lpstr>Cover</vt:lpstr>
      <vt:lpstr>Divider or End Slide</vt:lpstr>
      <vt:lpstr>Research Dissertation</vt:lpstr>
      <vt:lpstr>Objectives for Today</vt:lpstr>
      <vt:lpstr>Further Learning</vt:lpstr>
      <vt:lpstr>Objectives for Today</vt:lpstr>
      <vt:lpstr>Power Analysis</vt:lpstr>
      <vt:lpstr>Statistical Power</vt:lpstr>
      <vt:lpstr>Statistical Power</vt:lpstr>
      <vt:lpstr>Statistical Power</vt:lpstr>
      <vt:lpstr>Statistical Power</vt:lpstr>
      <vt:lpstr>Statistical Power</vt:lpstr>
      <vt:lpstr>PowerPoint Presentation</vt:lpstr>
      <vt:lpstr>PowerPoint Presentation</vt:lpstr>
      <vt:lpstr>PowerPoint Presentation</vt:lpstr>
      <vt:lpstr>Statistical Power</vt:lpstr>
      <vt:lpstr>Statistical Power</vt:lpstr>
      <vt:lpstr>Statistical Power</vt:lpstr>
      <vt:lpstr>Statistical Power</vt:lpstr>
      <vt:lpstr>Effect Size</vt:lpstr>
      <vt:lpstr>Power Analysis</vt:lpstr>
      <vt:lpstr>PowerPoint Presentation</vt:lpstr>
      <vt:lpstr>Power Analysis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Import Data into R</vt:lpstr>
      <vt:lpstr>Data Analysis in R</vt:lpstr>
      <vt:lpstr>Data Analysis in R</vt:lpstr>
      <vt:lpstr>Correlation</vt:lpstr>
      <vt:lpstr>Correlation</vt:lpstr>
      <vt:lpstr>T-Test</vt:lpstr>
      <vt:lpstr>T-Test</vt:lpstr>
      <vt:lpstr>Multiple Regression</vt:lpstr>
      <vt:lpstr>Multiple Regression</vt:lpstr>
      <vt:lpstr>Multiple Regression</vt:lpstr>
      <vt:lpstr>Other Analyses</vt:lpstr>
      <vt:lpstr>Information Presentation</vt:lpstr>
      <vt:lpstr>Information Presentation</vt:lpstr>
      <vt:lpstr>Information Presentation</vt:lpstr>
      <vt:lpstr>Information Presentation</vt:lpstr>
      <vt:lpstr>Information Presentation</vt:lpstr>
      <vt:lpstr>Do You Know Your Charts and Graphs?</vt:lpstr>
      <vt:lpstr>Bar Chart</vt:lpstr>
      <vt:lpstr>Bar Chart</vt:lpstr>
      <vt:lpstr>Bar Chart</vt:lpstr>
      <vt:lpstr>Bar Chart</vt:lpstr>
      <vt:lpstr>Histogram</vt:lpstr>
      <vt:lpstr>Histogram</vt:lpstr>
      <vt:lpstr>Histogram</vt:lpstr>
      <vt:lpstr>Frequency Polygon</vt:lpstr>
      <vt:lpstr>Frequency Polygon</vt:lpstr>
      <vt:lpstr>Frequency Polygon</vt:lpstr>
      <vt:lpstr>Ogive</vt:lpstr>
      <vt:lpstr>Ogive</vt:lpstr>
      <vt:lpstr>Ogive</vt:lpstr>
      <vt:lpstr>Pie Chart</vt:lpstr>
      <vt:lpstr>Pie Chart</vt:lpstr>
      <vt:lpstr>Pie Chart</vt:lpstr>
      <vt:lpstr>Pie Chart</vt:lpstr>
      <vt:lpstr>Scatter Plot</vt:lpstr>
      <vt:lpstr>Scatter Plot</vt:lpstr>
      <vt:lpstr>Scatter Plot</vt:lpstr>
      <vt:lpstr>Box Plot</vt:lpstr>
      <vt:lpstr>Pie Chart</vt:lpstr>
      <vt:lpstr>Box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2014-06-24T18:41:00Z</dcterms:created>
  <dcterms:modified xsi:type="dcterms:W3CDTF">2018-02-26T11:29:08Z</dcterms:modified>
</cp:coreProperties>
</file>